
<file path=[Content_Types].xml><?xml version="1.0" encoding="utf-8"?>
<Types xmlns="http://schemas.openxmlformats.org/package/2006/content-types">
  <Default Extension="fntdata" ContentType="application/x-fontdata"/>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86" r:id="rId3"/>
    <p:sldId id="289" r:id="rId4"/>
    <p:sldId id="287" r:id="rId5"/>
    <p:sldId id="288" r:id="rId6"/>
    <p:sldId id="291" r:id="rId7"/>
    <p:sldId id="290" r:id="rId8"/>
    <p:sldId id="292" r:id="rId9"/>
    <p:sldId id="293"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Consolas" panose="020B0609020204030204" pitchFamily="49" charset="0"/>
      <p:regular r:id="rId16"/>
      <p:bold r:id="rId17"/>
      <p:italic r:id="rId18"/>
      <p:boldItalic r:id="rId19"/>
    </p:embeddedFont>
    <p:embeddedFont>
      <p:font typeface="Earth" panose="020B0500000000000000"/>
      <p:regular r:id="rId20"/>
    </p:embeddedFont>
    <p:embeddedFont>
      <p:font typeface="Segoe UI Black" panose="020B0A02040204020203" pitchFamily="34" charset="0"/>
      <p:bold r:id="rId21"/>
      <p:boldItalic r:id="rId22"/>
    </p:embeddedFont>
    <p:embeddedFont>
      <p:font typeface="Watford DB"/>
      <p:regular r:id="rId23"/>
    </p:embeddedFont>
    <p:embeddedFont>
      <p:font typeface="黑体" panose="02010609060101010101" pitchFamily="49" charset="-122"/>
      <p:regular r:id="rId24"/>
    </p:embeddedFont>
    <p:embeddedFont>
      <p:font typeface="华文琥珀" panose="02010800040101010101" pitchFamily="2" charset="-122"/>
      <p:regular r:id="rId25"/>
    </p:embeddedFont>
    <p:embeddedFont>
      <p:font typeface="楷体" panose="02010609060101010101" pitchFamily="49" charset="-122"/>
      <p:regular r:id="rId26"/>
    </p:embeddedFont>
    <p:embeddedFont>
      <p:font typeface="幼圆" panose="02010509060101010101" pitchFamily="49" charset="-122"/>
      <p:regular r:id="rId2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21" autoAdjust="0"/>
    <p:restoredTop sz="81250" autoAdjust="0"/>
  </p:normalViewPr>
  <p:slideViewPr>
    <p:cSldViewPr snapToGrid="0">
      <p:cViewPr varScale="1">
        <p:scale>
          <a:sx n="88" d="100"/>
          <a:sy n="88" d="100"/>
        </p:scale>
        <p:origin x="82" y="53"/>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37FD7A-F41B-4FED-8E35-F78DB9F4D037}" type="datetimeFigureOut">
              <a:rPr lang="zh-CN" altLang="en-US" smtClean="0"/>
              <a:pPr/>
              <a:t>2020/11/8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8537CBA-0E44-4282-A4F0-C3BCC1A4C2D1}" type="slidenum">
              <a:rPr lang="zh-CN" altLang="en-US" smtClean="0"/>
              <a:pPr/>
              <a:t>‹#›</a:t>
            </a:fld>
            <a:endParaRPr lang="zh-CN" altLang="en-US"/>
          </a:p>
        </p:txBody>
      </p:sp>
    </p:spTree>
    <p:extLst>
      <p:ext uri="{BB962C8B-B14F-4D97-AF65-F5344CB8AC3E}">
        <p14:creationId xmlns:p14="http://schemas.microsoft.com/office/powerpoint/2010/main" val="13658367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大家好，我们的选题是</a:t>
            </a:r>
            <a:r>
              <a:rPr lang="en-US" altLang="zh-CN" dirty="0"/>
              <a:t>CCF</a:t>
            </a:r>
            <a:r>
              <a:rPr lang="zh-CN" altLang="en-US" dirty="0"/>
              <a:t>大赛中题目：“非结构化商业文本信息中心隐私信息识别“</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1</a:t>
            </a:fld>
            <a:endParaRPr lang="zh-CN" altLang="en-US"/>
          </a:p>
        </p:txBody>
      </p:sp>
    </p:spTree>
    <p:extLst>
      <p:ext uri="{BB962C8B-B14F-4D97-AF65-F5344CB8AC3E}">
        <p14:creationId xmlns:p14="http://schemas.microsoft.com/office/powerpoint/2010/main" val="1990961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2</a:t>
            </a:fld>
            <a:endParaRPr lang="zh-CN" altLang="en-US"/>
          </a:p>
        </p:txBody>
      </p:sp>
    </p:spTree>
    <p:extLst>
      <p:ext uri="{BB962C8B-B14F-4D97-AF65-F5344CB8AC3E}">
        <p14:creationId xmlns:p14="http://schemas.microsoft.com/office/powerpoint/2010/main" val="70774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3</a:t>
            </a:fld>
            <a:endParaRPr lang="zh-CN" altLang="en-US"/>
          </a:p>
        </p:txBody>
      </p:sp>
    </p:spTree>
    <p:extLst>
      <p:ext uri="{BB962C8B-B14F-4D97-AF65-F5344CB8AC3E}">
        <p14:creationId xmlns:p14="http://schemas.microsoft.com/office/powerpoint/2010/main" val="2025225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4</a:t>
            </a:fld>
            <a:endParaRPr lang="zh-CN" altLang="en-US"/>
          </a:p>
        </p:txBody>
      </p:sp>
    </p:spTree>
    <p:extLst>
      <p:ext uri="{BB962C8B-B14F-4D97-AF65-F5344CB8AC3E}">
        <p14:creationId xmlns:p14="http://schemas.microsoft.com/office/powerpoint/2010/main" val="24991532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5</a:t>
            </a:fld>
            <a:endParaRPr lang="zh-CN" altLang="en-US"/>
          </a:p>
        </p:txBody>
      </p:sp>
    </p:spTree>
    <p:extLst>
      <p:ext uri="{BB962C8B-B14F-4D97-AF65-F5344CB8AC3E}">
        <p14:creationId xmlns:p14="http://schemas.microsoft.com/office/powerpoint/2010/main" val="2520984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6</a:t>
            </a:fld>
            <a:endParaRPr lang="zh-CN" altLang="en-US"/>
          </a:p>
        </p:txBody>
      </p:sp>
    </p:spTree>
    <p:extLst>
      <p:ext uri="{BB962C8B-B14F-4D97-AF65-F5344CB8AC3E}">
        <p14:creationId xmlns:p14="http://schemas.microsoft.com/office/powerpoint/2010/main" val="118773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7</a:t>
            </a:fld>
            <a:endParaRPr lang="zh-CN" altLang="en-US"/>
          </a:p>
        </p:txBody>
      </p:sp>
    </p:spTree>
    <p:extLst>
      <p:ext uri="{BB962C8B-B14F-4D97-AF65-F5344CB8AC3E}">
        <p14:creationId xmlns:p14="http://schemas.microsoft.com/office/powerpoint/2010/main" val="2865303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现在的隐私保护方法已经很成熟了，但是隐私保护的前提</a:t>
            </a:r>
            <a:r>
              <a:rPr lang="en-US" altLang="zh-CN" dirty="0"/>
              <a:t>——</a:t>
            </a:r>
            <a:r>
              <a:rPr lang="zh-CN" altLang="en-US" dirty="0"/>
              <a:t>隐私识别仍旧是一个瓶颈，本题目数据挖掘的任务就是从非结构化商业文本信息中识别隐私数据</a:t>
            </a:r>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8</a:t>
            </a:fld>
            <a:endParaRPr lang="zh-CN" altLang="en-US"/>
          </a:p>
        </p:txBody>
      </p:sp>
    </p:spTree>
    <p:extLst>
      <p:ext uri="{BB962C8B-B14F-4D97-AF65-F5344CB8AC3E}">
        <p14:creationId xmlns:p14="http://schemas.microsoft.com/office/powerpoint/2010/main" val="1490878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8537CBA-0E44-4282-A4F0-C3BCC1A4C2D1}" type="slidenum">
              <a:rPr lang="zh-CN" altLang="en-US" smtClean="0"/>
              <a:pPr/>
              <a:t>9</a:t>
            </a:fld>
            <a:endParaRPr lang="zh-CN" altLang="en-US"/>
          </a:p>
        </p:txBody>
      </p:sp>
    </p:spTree>
    <p:extLst>
      <p:ext uri="{BB962C8B-B14F-4D97-AF65-F5344CB8AC3E}">
        <p14:creationId xmlns:p14="http://schemas.microsoft.com/office/powerpoint/2010/main" val="3615957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815011272"/>
      </p:ext>
    </p:extLst>
  </p:cSld>
  <p:clrMapOvr>
    <a:masterClrMapping/>
  </p:clrMapOvr>
  <p:transition spd="slow">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105365753"/>
      </p:ext>
    </p:extLst>
  </p:cSld>
  <p:clrMapOvr>
    <a:masterClrMapping/>
  </p:clrMapOvr>
  <p:transition spd="slow">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619847810"/>
      </p:ext>
    </p:extLst>
  </p:cSld>
  <p:clrMapOvr>
    <a:masterClrMapping/>
  </p:clrMapOvr>
  <p:transition spd="slow">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2180677444"/>
      </p:ext>
    </p:extLst>
  </p:cSld>
  <p:clrMapOvr>
    <a:masterClrMapping/>
  </p:clrMapOvr>
  <p:transition spd="slow">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172218166"/>
      </p:ext>
    </p:extLst>
  </p:cSld>
  <p:clrMapOvr>
    <a:masterClrMapping/>
  </p:clrMapOvr>
  <p:transition spd="slow">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051850969"/>
      </p:ext>
    </p:extLst>
  </p:cSld>
  <p:clrMapOvr>
    <a:masterClrMapping/>
  </p:clrMapOvr>
  <p:transition spd="slow">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1134861265"/>
      </p:ext>
    </p:extLst>
  </p:cSld>
  <p:clrMapOvr>
    <a:masterClrMapping/>
  </p:clrMapOvr>
  <p:transition spd="slow">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2101343882"/>
      </p:ext>
    </p:extLst>
  </p:cSld>
  <p:clrMapOvr>
    <a:masterClrMapping/>
  </p:clrMapOvr>
  <p:transition spd="slow">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4293712181"/>
      </p:ext>
    </p:extLst>
  </p:cSld>
  <p:clrMapOvr>
    <a:masterClrMapping/>
  </p:clrMapOvr>
  <p:transition spd="slow">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217382833"/>
      </p:ext>
    </p:extLst>
  </p:cSld>
  <p:clrMapOvr>
    <a:masterClrMapping/>
  </p:clrMapOvr>
  <p:transition spd="slow">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21E9E4D-0BE1-4AAA-A57B-DA425863F4AF}" type="datetimeFigureOut">
              <a:rPr lang="zh-CN" altLang="en-US" smtClean="0"/>
              <a:pPr/>
              <a:t>2020/11/8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634744713"/>
      </p:ext>
    </p:extLst>
  </p:cSld>
  <p:clrMapOvr>
    <a:masterClrMapping/>
  </p:clrMapOvr>
  <p:transition spd="slow">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21E9E4D-0BE1-4AAA-A57B-DA425863F4AF}" type="datetimeFigureOut">
              <a:rPr lang="zh-CN" altLang="en-US" smtClean="0"/>
              <a:pPr/>
              <a:t>2020/11/8</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1BEBC7A-FD02-486B-81B5-A845787C689C}" type="slidenum">
              <a:rPr lang="zh-CN" altLang="en-US" smtClean="0"/>
              <a:pPr/>
              <a:t>‹#›</a:t>
            </a:fld>
            <a:endParaRPr lang="zh-CN" altLang="en-US"/>
          </a:p>
        </p:txBody>
      </p:sp>
    </p:spTree>
    <p:extLst>
      <p:ext uri="{BB962C8B-B14F-4D97-AF65-F5344CB8AC3E}">
        <p14:creationId xmlns:p14="http://schemas.microsoft.com/office/powerpoint/2010/main" val="3989787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6.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椭圆 10"/>
          <p:cNvSpPr/>
          <p:nvPr/>
        </p:nvSpPr>
        <p:spPr>
          <a:xfrm>
            <a:off x="1256583" y="3729788"/>
            <a:ext cx="677676" cy="677676"/>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458033" y="1269680"/>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216986" y="4440947"/>
            <a:ext cx="301060" cy="301060"/>
            <a:chOff x="304800" y="673100"/>
            <a:chExt cx="4000500" cy="4000500"/>
          </a:xfrm>
          <a:effectLst>
            <a:outerShdw blurRad="381000" dist="152400" dir="8100000" algn="tr" rotWithShape="0">
              <a:prstClr val="black">
                <a:alpha val="70000"/>
              </a:prstClr>
            </a:outerShdw>
          </a:effectLst>
        </p:grpSpPr>
        <p:sp>
          <p:nvSpPr>
            <p:cNvPr id="14" name="同心圆 1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椭圆 14"/>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p:cNvGrpSpPr/>
          <p:nvPr/>
        </p:nvGrpSpPr>
        <p:grpSpPr>
          <a:xfrm>
            <a:off x="2555140" y="809202"/>
            <a:ext cx="623903" cy="623903"/>
            <a:chOff x="304800" y="673100"/>
            <a:chExt cx="4000500" cy="4000500"/>
          </a:xfrm>
          <a:effectLst>
            <a:outerShdw blurRad="317500" dist="190500" dir="8100000" algn="tr" rotWithShape="0">
              <a:prstClr val="black">
                <a:alpha val="50000"/>
              </a:prstClr>
            </a:outerShdw>
          </a:effectLst>
        </p:grpSpPr>
        <p:sp>
          <p:nvSpPr>
            <p:cNvPr id="17" name="同心圆 1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9" name="组合 18"/>
          <p:cNvGrpSpPr/>
          <p:nvPr/>
        </p:nvGrpSpPr>
        <p:grpSpPr>
          <a:xfrm>
            <a:off x="2098095" y="4423601"/>
            <a:ext cx="219777" cy="219777"/>
            <a:chOff x="304800" y="673100"/>
            <a:chExt cx="4000500" cy="4000500"/>
          </a:xfrm>
          <a:effectLst>
            <a:outerShdw blurRad="381000" dist="152400" dir="8100000" algn="tr" rotWithShape="0">
              <a:prstClr val="black">
                <a:alpha val="70000"/>
              </a:prstClr>
            </a:outerShdw>
          </a:effectLst>
        </p:grpSpPr>
        <p:sp>
          <p:nvSpPr>
            <p:cNvPr id="20" name="同心圆 1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椭圆 2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773523" y="3230102"/>
            <a:ext cx="287919" cy="287919"/>
            <a:chOff x="304800" y="673100"/>
            <a:chExt cx="4000500" cy="4000500"/>
          </a:xfrm>
          <a:effectLst>
            <a:outerShdw blurRad="381000" dist="152400" dir="8100000" algn="tr" rotWithShape="0">
              <a:prstClr val="black">
                <a:alpha val="70000"/>
              </a:prstClr>
            </a:outerShdw>
          </a:effectLst>
        </p:grpSpPr>
        <p:sp>
          <p:nvSpPr>
            <p:cNvPr id="23" name="同心圆 2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椭圆 2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椭圆 24"/>
          <p:cNvSpPr/>
          <p:nvPr/>
        </p:nvSpPr>
        <p:spPr>
          <a:xfrm>
            <a:off x="3777723" y="809202"/>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3024239" y="3866717"/>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 name="组合 26"/>
          <p:cNvGrpSpPr/>
          <p:nvPr/>
        </p:nvGrpSpPr>
        <p:grpSpPr>
          <a:xfrm>
            <a:off x="3600309" y="4149156"/>
            <a:ext cx="452191" cy="452191"/>
            <a:chOff x="304800" y="673100"/>
            <a:chExt cx="4000500" cy="4000500"/>
          </a:xfrm>
          <a:effectLst>
            <a:outerShdw blurRad="317500" dist="190500" dir="8100000" algn="tr" rotWithShape="0">
              <a:prstClr val="black">
                <a:alpha val="50000"/>
              </a:prstClr>
            </a:outerShdw>
          </a:effectLst>
        </p:grpSpPr>
        <p:sp>
          <p:nvSpPr>
            <p:cNvPr id="28" name="同心圆 2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椭圆 28"/>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830252" y="1711627"/>
            <a:ext cx="6093096" cy="1578737"/>
            <a:chOff x="4304043" y="1286668"/>
            <a:chExt cx="3837944" cy="2757793"/>
          </a:xfrm>
          <a:effectLst>
            <a:outerShdw blurRad="381000" dist="254000" dir="8100000" algn="tr" rotWithShape="0">
              <a:prstClr val="black">
                <a:alpha val="40000"/>
              </a:prstClr>
            </a:outerShdw>
          </a:effectLst>
        </p:grpSpPr>
        <p:sp>
          <p:nvSpPr>
            <p:cNvPr id="36" name="圆角矩形 35"/>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a:off x="4351930" y="1373339"/>
              <a:ext cx="3764602" cy="2584451"/>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38" name="椭圆 37"/>
          <p:cNvSpPr/>
          <p:nvPr/>
        </p:nvSpPr>
        <p:spPr>
          <a:xfrm>
            <a:off x="479789" y="4314421"/>
            <a:ext cx="379661" cy="379661"/>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9" name="组合 38"/>
          <p:cNvGrpSpPr/>
          <p:nvPr/>
        </p:nvGrpSpPr>
        <p:grpSpPr>
          <a:xfrm>
            <a:off x="2479789" y="3699099"/>
            <a:ext cx="301060" cy="301060"/>
            <a:chOff x="304800" y="673100"/>
            <a:chExt cx="4000500" cy="4000500"/>
          </a:xfrm>
          <a:effectLst>
            <a:outerShdw blurRad="381000" dist="152400" dir="8100000" algn="tr" rotWithShape="0">
              <a:prstClr val="black">
                <a:alpha val="70000"/>
              </a:prstClr>
            </a:outerShdw>
          </a:effectLst>
        </p:grpSpPr>
        <p:sp>
          <p:nvSpPr>
            <p:cNvPr id="40" name="同心圆 3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1" name="椭圆 40"/>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2470196" y="249672"/>
            <a:ext cx="219777" cy="219777"/>
            <a:chOff x="304800" y="673100"/>
            <a:chExt cx="4000500" cy="4000500"/>
          </a:xfrm>
          <a:effectLst>
            <a:outerShdw blurRad="381000" dist="152400" dir="8100000" algn="tr" rotWithShape="0">
              <a:prstClr val="black">
                <a:alpha val="70000"/>
              </a:prstClr>
            </a:outerShdw>
          </a:effectLst>
        </p:grpSpPr>
        <p:sp>
          <p:nvSpPr>
            <p:cNvPr id="43" name="同心圆 4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4" name="椭圆 4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p:cNvGrpSpPr/>
          <p:nvPr/>
        </p:nvGrpSpPr>
        <p:grpSpPr>
          <a:xfrm>
            <a:off x="786091" y="833234"/>
            <a:ext cx="287919" cy="287919"/>
            <a:chOff x="304800" y="673100"/>
            <a:chExt cx="4000500" cy="4000500"/>
          </a:xfrm>
          <a:effectLst>
            <a:outerShdw blurRad="381000" dist="152400" dir="8100000" algn="tr" rotWithShape="0">
              <a:prstClr val="black">
                <a:alpha val="70000"/>
              </a:prstClr>
            </a:outerShdw>
          </a:effectLst>
        </p:grpSpPr>
        <p:sp>
          <p:nvSpPr>
            <p:cNvPr id="46" name="同心圆 4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7" name="椭圆 46"/>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椭圆 47"/>
          <p:cNvSpPr/>
          <p:nvPr/>
        </p:nvSpPr>
        <p:spPr>
          <a:xfrm>
            <a:off x="2170889" y="574568"/>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合 48"/>
          <p:cNvGrpSpPr/>
          <p:nvPr/>
        </p:nvGrpSpPr>
        <p:grpSpPr>
          <a:xfrm>
            <a:off x="503923" y="1269680"/>
            <a:ext cx="727904" cy="727904"/>
            <a:chOff x="304800" y="673100"/>
            <a:chExt cx="4000500" cy="4000500"/>
          </a:xfrm>
          <a:effectLst>
            <a:outerShdw blurRad="317500" dist="190500" dir="8100000" algn="tr" rotWithShape="0">
              <a:prstClr val="black">
                <a:alpha val="50000"/>
              </a:prstClr>
            </a:outerShdw>
          </a:effectLst>
        </p:grpSpPr>
        <p:sp>
          <p:nvSpPr>
            <p:cNvPr id="50" name="同心圆 4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1" name="椭圆 5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2" name="组合 51"/>
          <p:cNvGrpSpPr/>
          <p:nvPr/>
        </p:nvGrpSpPr>
        <p:grpSpPr>
          <a:xfrm>
            <a:off x="3610178" y="367912"/>
            <a:ext cx="287919" cy="287919"/>
            <a:chOff x="304800" y="673100"/>
            <a:chExt cx="4000500" cy="4000500"/>
          </a:xfrm>
          <a:effectLst>
            <a:outerShdw blurRad="381000" dist="152400" dir="8100000" algn="tr" rotWithShape="0">
              <a:prstClr val="black">
                <a:alpha val="7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4" name="椭圆 53"/>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椭圆 54"/>
          <p:cNvSpPr/>
          <p:nvPr/>
        </p:nvSpPr>
        <p:spPr>
          <a:xfrm>
            <a:off x="464438" y="2571750"/>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TextBox 55"/>
          <p:cNvSpPr txBox="1"/>
          <p:nvPr/>
        </p:nvSpPr>
        <p:spPr>
          <a:xfrm>
            <a:off x="3104639" y="1806986"/>
            <a:ext cx="4698722" cy="1077218"/>
          </a:xfrm>
          <a:prstGeom prst="rect">
            <a:avLst/>
          </a:prstGeom>
          <a:noFill/>
        </p:spPr>
        <p:txBody>
          <a:bodyPr wrap="none" rtlCol="0">
            <a:spAutoFit/>
          </a:bodyPr>
          <a:lstStyle/>
          <a:p>
            <a:r>
              <a:rPr lang="zh-CN" altLang="en-US" sz="3200" b="1" dirty="0">
                <a:latin typeface="楷体" panose="02010609060101010101" pitchFamily="49" charset="-122"/>
                <a:ea typeface="楷体" panose="02010609060101010101" pitchFamily="49" charset="-122"/>
              </a:rPr>
              <a:t>非结构化商业文本信息中</a:t>
            </a:r>
            <a:endParaRPr lang="en-US" altLang="zh-CN" sz="3200" b="1" dirty="0">
              <a:latin typeface="楷体" panose="02010609060101010101" pitchFamily="49" charset="-122"/>
              <a:ea typeface="楷体" panose="02010609060101010101" pitchFamily="49" charset="-122"/>
            </a:endParaRPr>
          </a:p>
          <a:p>
            <a:pPr algn="r"/>
            <a:r>
              <a:rPr lang="zh-CN" altLang="en-US" sz="3200" b="1" dirty="0">
                <a:latin typeface="楷体" panose="02010609060101010101" pitchFamily="49" charset="-122"/>
                <a:ea typeface="楷体" panose="02010609060101010101" pitchFamily="49" charset="-122"/>
              </a:rPr>
              <a:t>隐私信息识别</a:t>
            </a:r>
          </a:p>
        </p:txBody>
      </p:sp>
      <p:sp>
        <p:nvSpPr>
          <p:cNvPr id="57" name="TextBox 56"/>
          <p:cNvSpPr txBox="1"/>
          <p:nvPr/>
        </p:nvSpPr>
        <p:spPr>
          <a:xfrm>
            <a:off x="6972645" y="3950666"/>
            <a:ext cx="1901405" cy="969496"/>
          </a:xfrm>
          <a:prstGeom prst="rect">
            <a:avLst/>
          </a:prstGeom>
          <a:noFill/>
        </p:spPr>
        <p:txBody>
          <a:bodyPr wrap="square" rtlCol="0">
            <a:spAutoFit/>
          </a:bodyPr>
          <a:lstStyle/>
          <a:p>
            <a:r>
              <a:rPr lang="en-US" altLang="zh-CN" sz="1600" dirty="0" err="1">
                <a:latin typeface="楷体" panose="02010609060101010101" pitchFamily="49" charset="-122"/>
                <a:ea typeface="楷体" panose="02010609060101010101" pitchFamily="49" charset="-122"/>
              </a:rPr>
              <a:t>HeapOverflow</a:t>
            </a:r>
            <a:r>
              <a:rPr lang="zh-CN" altLang="en-US" sz="1600" dirty="0">
                <a:latin typeface="楷体" panose="02010609060101010101" pitchFamily="49" charset="-122"/>
                <a:ea typeface="楷体" panose="02010609060101010101" pitchFamily="49" charset="-122"/>
              </a:rPr>
              <a:t>组：</a:t>
            </a:r>
            <a:endParaRPr lang="en-US" altLang="zh-CN" sz="1600" dirty="0">
              <a:latin typeface="楷体" panose="02010609060101010101" pitchFamily="49" charset="-122"/>
              <a:ea typeface="楷体" panose="02010609060101010101" pitchFamily="49" charset="-122"/>
            </a:endParaRPr>
          </a:p>
          <a:p>
            <a:pPr algn="r"/>
            <a:endParaRPr lang="en-US" altLang="zh-CN" sz="800" dirty="0">
              <a:latin typeface="楷体" panose="02010609060101010101" pitchFamily="49" charset="-122"/>
              <a:ea typeface="楷体" panose="02010609060101010101" pitchFamily="49" charset="-122"/>
            </a:endParaRPr>
          </a:p>
          <a:p>
            <a:pPr algn="r"/>
            <a:r>
              <a:rPr lang="zh-CN" altLang="en-US" sz="1600" dirty="0">
                <a:latin typeface="楷体" panose="02010609060101010101" pitchFamily="49" charset="-122"/>
                <a:ea typeface="楷体" panose="02010609060101010101" pitchFamily="49" charset="-122"/>
              </a:rPr>
              <a:t>何泽欣</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开聚实</a:t>
            </a:r>
            <a:endParaRPr lang="en-US" altLang="zh-CN" sz="1600" dirty="0">
              <a:latin typeface="楷体" panose="02010609060101010101" pitchFamily="49" charset="-122"/>
              <a:ea typeface="楷体" panose="02010609060101010101" pitchFamily="49" charset="-122"/>
            </a:endParaRPr>
          </a:p>
          <a:p>
            <a:pPr algn="r"/>
            <a:r>
              <a:rPr lang="zh-CN" altLang="en-US" sz="1600" dirty="0">
                <a:latin typeface="楷体" panose="02010609060101010101" pitchFamily="49" charset="-122"/>
                <a:ea typeface="楷体" panose="02010609060101010101" pitchFamily="49" charset="-122"/>
              </a:rPr>
              <a:t>李明昕</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邓新宇</a:t>
            </a:r>
          </a:p>
        </p:txBody>
      </p:sp>
      <p:grpSp>
        <p:nvGrpSpPr>
          <p:cNvPr id="4" name="组合 3"/>
          <p:cNvGrpSpPr/>
          <p:nvPr/>
        </p:nvGrpSpPr>
        <p:grpSpPr>
          <a:xfrm>
            <a:off x="1156975" y="1568015"/>
            <a:ext cx="1870428" cy="1870428"/>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椭圆 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TextBox 58"/>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pic>
        <p:nvPicPr>
          <p:cNvPr id="10" name="背景音乐 - 轻快钢琴曲.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4267200" y="5772989"/>
            <a:ext cx="609600" cy="609600"/>
          </a:xfrm>
          <a:prstGeom prst="rect">
            <a:avLst/>
          </a:prstGeom>
        </p:spPr>
      </p:pic>
      <p:pic>
        <p:nvPicPr>
          <p:cNvPr id="32" name="图片 31">
            <a:extLst>
              <a:ext uri="{FF2B5EF4-FFF2-40B4-BE49-F238E27FC236}">
                <a16:creationId xmlns:a16="http://schemas.microsoft.com/office/drawing/2014/main" id="{4F440743-D1FD-461E-9BA6-724C81E5249B}"/>
              </a:ext>
            </a:extLst>
          </p:cNvPr>
          <p:cNvPicPr>
            <a:picLocks noChangeAspect="1"/>
          </p:cNvPicPr>
          <p:nvPr/>
        </p:nvPicPr>
        <p:blipFill>
          <a:blip r:embed="rId6" cstate="print">
            <a:clrChange>
              <a:clrFrom>
                <a:srgbClr val="FEFEFE"/>
              </a:clrFrom>
              <a:clrTo>
                <a:srgbClr val="FEFEFE">
                  <a:alpha val="0"/>
                </a:srgbClr>
              </a:clrTo>
            </a:clrChange>
            <a:extLst>
              <a:ext uri="{28A0092B-C50C-407E-A947-70E740481C1C}">
                <a14:useLocalDpi xmlns:a14="http://schemas.microsoft.com/office/drawing/2010/main" val="0"/>
              </a:ext>
            </a:extLst>
          </a:blip>
          <a:stretch>
            <a:fillRect/>
          </a:stretch>
        </p:blipFill>
        <p:spPr>
          <a:xfrm>
            <a:off x="800685" y="1577706"/>
            <a:ext cx="2814595" cy="1904447"/>
          </a:xfrm>
          <a:prstGeom prst="rect">
            <a:avLst/>
          </a:prstGeom>
        </p:spPr>
      </p:pic>
      <p:sp>
        <p:nvSpPr>
          <p:cNvPr id="35" name="文本框 34">
            <a:extLst>
              <a:ext uri="{FF2B5EF4-FFF2-40B4-BE49-F238E27FC236}">
                <a16:creationId xmlns:a16="http://schemas.microsoft.com/office/drawing/2014/main" id="{48A64F6B-DD4D-4019-977A-4CE858DD81E3}"/>
              </a:ext>
            </a:extLst>
          </p:cNvPr>
          <p:cNvSpPr txBox="1"/>
          <p:nvPr/>
        </p:nvSpPr>
        <p:spPr>
          <a:xfrm>
            <a:off x="3669015" y="2817716"/>
            <a:ext cx="4277187" cy="338554"/>
          </a:xfrm>
          <a:prstGeom prst="rect">
            <a:avLst/>
          </a:prstGeom>
          <a:noFill/>
        </p:spPr>
        <p:txBody>
          <a:bodyPr wrap="square" rtlCol="0">
            <a:spAutoFit/>
          </a:bodyPr>
          <a:lstStyle/>
          <a:p>
            <a:r>
              <a:rPr lang="en-US" altLang="zh-CN" sz="1600" dirty="0"/>
              <a:t>——CCF</a:t>
            </a:r>
            <a:r>
              <a:rPr lang="zh-CN" altLang="en-US" sz="1600" dirty="0"/>
              <a:t>大数据与智能计算大赛</a:t>
            </a:r>
            <a:r>
              <a:rPr lang="en-US" altLang="zh-CN" sz="1600" dirty="0"/>
              <a:t>8th-2020-472</a:t>
            </a:r>
            <a:endParaRPr lang="zh-CN" altLang="en-US" sz="1600" dirty="0"/>
          </a:p>
        </p:txBody>
      </p:sp>
    </p:spTree>
    <p:extLst>
      <p:ext uri="{BB962C8B-B14F-4D97-AF65-F5344CB8AC3E}">
        <p14:creationId xmlns:p14="http://schemas.microsoft.com/office/powerpoint/2010/main" val="305571886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00"/>
                                  </p:stCondLst>
                                  <p:childTnLst>
                                    <p:set>
                                      <p:cBhvr>
                                        <p:cTn id="6" dur="1" fill="hold">
                                          <p:stCondLst>
                                            <p:cond delay="0"/>
                                          </p:stCondLst>
                                        </p:cTn>
                                        <p:tgtEl>
                                          <p:spTgt spid="11"/>
                                        </p:tgtEl>
                                        <p:attrNameLst>
                                          <p:attrName>style.visibility</p:attrName>
                                        </p:attrNameLst>
                                      </p:cBhvr>
                                      <p:to>
                                        <p:strVal val="visible"/>
                                      </p:to>
                                    </p:set>
                                  </p:childTnLst>
                                </p:cTn>
                              </p:par>
                              <p:par>
                                <p:cTn id="7" presetID="53" presetClass="entr" presetSubtype="16" fill="hold" grpId="1" nodeType="withEffect">
                                  <p:stCondLst>
                                    <p:cond delay="200"/>
                                  </p:stCondLst>
                                  <p:childTnLst>
                                    <p:set>
                                      <p:cBhvr>
                                        <p:cTn id="8" dur="1" fill="hold">
                                          <p:stCondLst>
                                            <p:cond delay="0"/>
                                          </p:stCondLst>
                                        </p:cTn>
                                        <p:tgtEl>
                                          <p:spTgt spid="11"/>
                                        </p:tgtEl>
                                        <p:attrNameLst>
                                          <p:attrName>style.visibility</p:attrName>
                                        </p:attrNameLst>
                                      </p:cBhvr>
                                      <p:to>
                                        <p:strVal val="visible"/>
                                      </p:to>
                                    </p:set>
                                    <p:anim calcmode="lin" valueType="num">
                                      <p:cBhvr>
                                        <p:cTn id="9" dur="500" fill="hold"/>
                                        <p:tgtEl>
                                          <p:spTgt spid="11"/>
                                        </p:tgtEl>
                                        <p:attrNameLst>
                                          <p:attrName>ppt_w</p:attrName>
                                        </p:attrNameLst>
                                      </p:cBhvr>
                                      <p:tavLst>
                                        <p:tav tm="0">
                                          <p:val>
                                            <p:fltVal val="0"/>
                                          </p:val>
                                        </p:tav>
                                        <p:tav tm="100000">
                                          <p:val>
                                            <p:strVal val="#ppt_w"/>
                                          </p:val>
                                        </p:tav>
                                      </p:tavLst>
                                    </p:anim>
                                    <p:anim calcmode="lin" valueType="num">
                                      <p:cBhvr>
                                        <p:cTn id="10" dur="500" fill="hold"/>
                                        <p:tgtEl>
                                          <p:spTgt spid="11"/>
                                        </p:tgtEl>
                                        <p:attrNameLst>
                                          <p:attrName>ppt_h</p:attrName>
                                        </p:attrNameLst>
                                      </p:cBhvr>
                                      <p:tavLst>
                                        <p:tav tm="0">
                                          <p:val>
                                            <p:fltVal val="0"/>
                                          </p:val>
                                        </p:tav>
                                        <p:tav tm="100000">
                                          <p:val>
                                            <p:strVal val="#ppt_h"/>
                                          </p:val>
                                        </p:tav>
                                      </p:tavLst>
                                    </p:anim>
                                    <p:animEffect transition="in" filter="fade">
                                      <p:cBhvr>
                                        <p:cTn id="11" dur="500"/>
                                        <p:tgtEl>
                                          <p:spTgt spid="11"/>
                                        </p:tgtEl>
                                      </p:cBhvr>
                                    </p:animEffect>
                                  </p:childTnLst>
                                </p:cTn>
                              </p:par>
                              <p:par>
                                <p:cTn id="12" presetID="64" presetClass="path" presetSubtype="0" fill="hold" grpId="2" nodeType="withEffect">
                                  <p:stCondLst>
                                    <p:cond delay="200"/>
                                  </p:stCondLst>
                                  <p:childTnLst>
                                    <p:animMotion origin="layout" path="M 8.33333E-7 -7.40741E-7 L 0.05121 -0.31451 " pathEditMode="relative" rAng="0" ptsTypes="AA">
                                      <p:cBhvr>
                                        <p:cTn id="13" dur="500" spd="-100000" fill="hold"/>
                                        <p:tgtEl>
                                          <p:spTgt spid="11"/>
                                        </p:tgtEl>
                                        <p:attrNameLst>
                                          <p:attrName>ppt_x</p:attrName>
                                          <p:attrName>ppt_y</p:attrName>
                                        </p:attrNameLst>
                                      </p:cBhvr>
                                      <p:rCtr x="2552" y="-15741"/>
                                    </p:animMotion>
                                  </p:childTnLst>
                                </p:cTn>
                              </p:par>
                              <p:par>
                                <p:cTn id="14" presetID="1" presetClass="entr" presetSubtype="0" fill="hold" nodeType="withEffect">
                                  <p:stCondLst>
                                    <p:cond delay="600"/>
                                  </p:stCondLst>
                                  <p:childTnLst>
                                    <p:set>
                                      <p:cBhvr>
                                        <p:cTn id="15" dur="1" fill="hold">
                                          <p:stCondLst>
                                            <p:cond delay="0"/>
                                          </p:stCondLst>
                                        </p:cTn>
                                        <p:tgtEl>
                                          <p:spTgt spid="13"/>
                                        </p:tgtEl>
                                        <p:attrNameLst>
                                          <p:attrName>style.visibility</p:attrName>
                                        </p:attrNameLst>
                                      </p:cBhvr>
                                      <p:to>
                                        <p:strVal val="visible"/>
                                      </p:to>
                                    </p:set>
                                  </p:childTnLst>
                                </p:cTn>
                              </p:par>
                              <p:par>
                                <p:cTn id="16" presetID="53" presetClass="entr" presetSubtype="16" fill="hold" nodeType="withEffect">
                                  <p:stCondLst>
                                    <p:cond delay="60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par>
                                <p:cTn id="21" presetID="64" presetClass="path" presetSubtype="0" fill="hold" nodeType="withEffect">
                                  <p:stCondLst>
                                    <p:cond delay="600"/>
                                  </p:stCondLst>
                                  <p:childTnLst>
                                    <p:animMotion origin="layout" path="M 8.33333E-7 -2.59259E-6 L -0.13889 -0.41882 " pathEditMode="relative" rAng="0" ptsTypes="AA">
                                      <p:cBhvr>
                                        <p:cTn id="22" dur="500" spd="-100000" fill="hold"/>
                                        <p:tgtEl>
                                          <p:spTgt spid="13"/>
                                        </p:tgtEl>
                                        <p:attrNameLst>
                                          <p:attrName>ppt_x</p:attrName>
                                          <p:attrName>ppt_y</p:attrName>
                                        </p:attrNameLst>
                                      </p:cBhvr>
                                      <p:rCtr x="-6944" y="-20957"/>
                                    </p:animMotion>
                                  </p:childTnLst>
                                </p:cTn>
                              </p:par>
                              <p:par>
                                <p:cTn id="23" presetID="1" presetClass="entr" presetSubtype="0" fill="hold" nodeType="withEffect">
                                  <p:stCondLst>
                                    <p:cond delay="200"/>
                                  </p:stCondLst>
                                  <p:childTnLst>
                                    <p:set>
                                      <p:cBhvr>
                                        <p:cTn id="24" dur="1" fill="hold">
                                          <p:stCondLst>
                                            <p:cond delay="0"/>
                                          </p:stCondLst>
                                        </p:cTn>
                                        <p:tgtEl>
                                          <p:spTgt spid="19"/>
                                        </p:tgtEl>
                                        <p:attrNameLst>
                                          <p:attrName>style.visibility</p:attrName>
                                        </p:attrNameLst>
                                      </p:cBhvr>
                                      <p:to>
                                        <p:strVal val="visible"/>
                                      </p:to>
                                    </p:set>
                                  </p:childTnLst>
                                </p:cTn>
                              </p:par>
                              <p:par>
                                <p:cTn id="25" presetID="53" presetClass="entr" presetSubtype="16" fill="hold" nodeType="withEffect">
                                  <p:stCondLst>
                                    <p:cond delay="200"/>
                                  </p:stCondLst>
                                  <p:childTnLst>
                                    <p:set>
                                      <p:cBhvr>
                                        <p:cTn id="26" dur="1" fill="hold">
                                          <p:stCondLst>
                                            <p:cond delay="0"/>
                                          </p:stCondLst>
                                        </p:cTn>
                                        <p:tgtEl>
                                          <p:spTgt spid="19"/>
                                        </p:tgtEl>
                                        <p:attrNameLst>
                                          <p:attrName>style.visibility</p:attrName>
                                        </p:attrNameLst>
                                      </p:cBhvr>
                                      <p:to>
                                        <p:strVal val="visible"/>
                                      </p:to>
                                    </p:set>
                                    <p:anim calcmode="lin" valueType="num">
                                      <p:cBhvr>
                                        <p:cTn id="27" dur="500" fill="hold"/>
                                        <p:tgtEl>
                                          <p:spTgt spid="19"/>
                                        </p:tgtEl>
                                        <p:attrNameLst>
                                          <p:attrName>ppt_w</p:attrName>
                                        </p:attrNameLst>
                                      </p:cBhvr>
                                      <p:tavLst>
                                        <p:tav tm="0">
                                          <p:val>
                                            <p:fltVal val="0"/>
                                          </p:val>
                                        </p:tav>
                                        <p:tav tm="100000">
                                          <p:val>
                                            <p:strVal val="#ppt_w"/>
                                          </p:val>
                                        </p:tav>
                                      </p:tavLst>
                                    </p:anim>
                                    <p:anim calcmode="lin" valueType="num">
                                      <p:cBhvr>
                                        <p:cTn id="28" dur="500" fill="hold"/>
                                        <p:tgtEl>
                                          <p:spTgt spid="19"/>
                                        </p:tgtEl>
                                        <p:attrNameLst>
                                          <p:attrName>ppt_h</p:attrName>
                                        </p:attrNameLst>
                                      </p:cBhvr>
                                      <p:tavLst>
                                        <p:tav tm="0">
                                          <p:val>
                                            <p:fltVal val="0"/>
                                          </p:val>
                                        </p:tav>
                                        <p:tav tm="100000">
                                          <p:val>
                                            <p:strVal val="#ppt_h"/>
                                          </p:val>
                                        </p:tav>
                                      </p:tavLst>
                                    </p:anim>
                                    <p:animEffect transition="in" filter="fade">
                                      <p:cBhvr>
                                        <p:cTn id="29" dur="500"/>
                                        <p:tgtEl>
                                          <p:spTgt spid="19"/>
                                        </p:tgtEl>
                                      </p:cBhvr>
                                    </p:animEffect>
                                  </p:childTnLst>
                                </p:cTn>
                              </p:par>
                              <p:par>
                                <p:cTn id="30" presetID="64" presetClass="path" presetSubtype="0" fill="hold" nodeType="withEffect">
                                  <p:stCondLst>
                                    <p:cond delay="200"/>
                                  </p:stCondLst>
                                  <p:childTnLst>
                                    <p:animMotion origin="layout" path="M -3.05556E-6 -1.48148E-6 L -0.0125 -0.41667 " pathEditMode="relative" rAng="0" ptsTypes="AA">
                                      <p:cBhvr>
                                        <p:cTn id="31" dur="500" spd="-100000" fill="hold"/>
                                        <p:tgtEl>
                                          <p:spTgt spid="19"/>
                                        </p:tgtEl>
                                        <p:attrNameLst>
                                          <p:attrName>ppt_x</p:attrName>
                                          <p:attrName>ppt_y</p:attrName>
                                        </p:attrNameLst>
                                      </p:cBhvr>
                                      <p:rCtr x="-625" y="-20833"/>
                                    </p:animMotion>
                                  </p:childTnLst>
                                </p:cTn>
                              </p:par>
                              <p:par>
                                <p:cTn id="32" presetID="1" presetClass="entr" presetSubtype="0" fill="hold" grpId="0" nodeType="withEffect">
                                  <p:stCondLst>
                                    <p:cond delay="600"/>
                                  </p:stCondLst>
                                  <p:childTnLst>
                                    <p:set>
                                      <p:cBhvr>
                                        <p:cTn id="33" dur="1" fill="hold">
                                          <p:stCondLst>
                                            <p:cond delay="0"/>
                                          </p:stCondLst>
                                        </p:cTn>
                                        <p:tgtEl>
                                          <p:spTgt spid="26"/>
                                        </p:tgtEl>
                                        <p:attrNameLst>
                                          <p:attrName>style.visibility</p:attrName>
                                        </p:attrNameLst>
                                      </p:cBhvr>
                                      <p:to>
                                        <p:strVal val="visible"/>
                                      </p:to>
                                    </p:set>
                                  </p:childTnLst>
                                </p:cTn>
                              </p:par>
                              <p:par>
                                <p:cTn id="34" presetID="53" presetClass="entr" presetSubtype="16" fill="hold" grpId="1" nodeType="withEffect">
                                  <p:stCondLst>
                                    <p:cond delay="600"/>
                                  </p:stCondLst>
                                  <p:childTnLst>
                                    <p:set>
                                      <p:cBhvr>
                                        <p:cTn id="35" dur="1" fill="hold">
                                          <p:stCondLst>
                                            <p:cond delay="0"/>
                                          </p:stCondLst>
                                        </p:cTn>
                                        <p:tgtEl>
                                          <p:spTgt spid="26"/>
                                        </p:tgtEl>
                                        <p:attrNameLst>
                                          <p:attrName>style.visibility</p:attrName>
                                        </p:attrNameLst>
                                      </p:cBhvr>
                                      <p:to>
                                        <p:strVal val="visible"/>
                                      </p:to>
                                    </p:set>
                                    <p:anim calcmode="lin" valueType="num">
                                      <p:cBhvr>
                                        <p:cTn id="36" dur="500" fill="hold"/>
                                        <p:tgtEl>
                                          <p:spTgt spid="26"/>
                                        </p:tgtEl>
                                        <p:attrNameLst>
                                          <p:attrName>ppt_w</p:attrName>
                                        </p:attrNameLst>
                                      </p:cBhvr>
                                      <p:tavLst>
                                        <p:tav tm="0">
                                          <p:val>
                                            <p:fltVal val="0"/>
                                          </p:val>
                                        </p:tav>
                                        <p:tav tm="100000">
                                          <p:val>
                                            <p:strVal val="#ppt_w"/>
                                          </p:val>
                                        </p:tav>
                                      </p:tavLst>
                                    </p:anim>
                                    <p:anim calcmode="lin" valueType="num">
                                      <p:cBhvr>
                                        <p:cTn id="37" dur="500" fill="hold"/>
                                        <p:tgtEl>
                                          <p:spTgt spid="26"/>
                                        </p:tgtEl>
                                        <p:attrNameLst>
                                          <p:attrName>ppt_h</p:attrName>
                                        </p:attrNameLst>
                                      </p:cBhvr>
                                      <p:tavLst>
                                        <p:tav tm="0">
                                          <p:val>
                                            <p:fltVal val="0"/>
                                          </p:val>
                                        </p:tav>
                                        <p:tav tm="100000">
                                          <p:val>
                                            <p:strVal val="#ppt_h"/>
                                          </p:val>
                                        </p:tav>
                                      </p:tavLst>
                                    </p:anim>
                                    <p:animEffect transition="in" filter="fade">
                                      <p:cBhvr>
                                        <p:cTn id="38" dur="500"/>
                                        <p:tgtEl>
                                          <p:spTgt spid="26"/>
                                        </p:tgtEl>
                                      </p:cBhvr>
                                    </p:animEffect>
                                  </p:childTnLst>
                                </p:cTn>
                              </p:par>
                              <p:par>
                                <p:cTn id="39" presetID="64" presetClass="path" presetSubtype="0" fill="hold" grpId="2" nodeType="withEffect">
                                  <p:stCondLst>
                                    <p:cond delay="600"/>
                                  </p:stCondLst>
                                  <p:childTnLst>
                                    <p:animMotion origin="layout" path="M -4.44444E-6 -3.45679E-6 L -0.10381 -0.2787 " pathEditMode="relative" rAng="0" ptsTypes="AA">
                                      <p:cBhvr>
                                        <p:cTn id="40" dur="500" spd="-100000" fill="hold"/>
                                        <p:tgtEl>
                                          <p:spTgt spid="26"/>
                                        </p:tgtEl>
                                        <p:attrNameLst>
                                          <p:attrName>ppt_x</p:attrName>
                                          <p:attrName>ppt_y</p:attrName>
                                        </p:attrNameLst>
                                      </p:cBhvr>
                                      <p:rCtr x="-5191" y="-13951"/>
                                    </p:animMotion>
                                  </p:childTnLst>
                                </p:cTn>
                              </p:par>
                              <p:par>
                                <p:cTn id="41" presetID="1" presetClass="entr" presetSubtype="0" fill="hold" nodeType="withEffect">
                                  <p:stCondLst>
                                    <p:cond delay="400"/>
                                  </p:stCondLst>
                                  <p:childTnLst>
                                    <p:set>
                                      <p:cBhvr>
                                        <p:cTn id="42" dur="1" fill="hold">
                                          <p:stCondLst>
                                            <p:cond delay="0"/>
                                          </p:stCondLst>
                                        </p:cTn>
                                        <p:tgtEl>
                                          <p:spTgt spid="27"/>
                                        </p:tgtEl>
                                        <p:attrNameLst>
                                          <p:attrName>style.visibility</p:attrName>
                                        </p:attrNameLst>
                                      </p:cBhvr>
                                      <p:to>
                                        <p:strVal val="visible"/>
                                      </p:to>
                                    </p:set>
                                  </p:childTnLst>
                                </p:cTn>
                              </p:par>
                              <p:par>
                                <p:cTn id="43" presetID="53" presetClass="entr" presetSubtype="16" fill="hold" nodeType="withEffect">
                                  <p:stCondLst>
                                    <p:cond delay="400"/>
                                  </p:stCondLst>
                                  <p:childTnLst>
                                    <p:set>
                                      <p:cBhvr>
                                        <p:cTn id="44" dur="1" fill="hold">
                                          <p:stCondLst>
                                            <p:cond delay="0"/>
                                          </p:stCondLst>
                                        </p:cTn>
                                        <p:tgtEl>
                                          <p:spTgt spid="27"/>
                                        </p:tgtEl>
                                        <p:attrNameLst>
                                          <p:attrName>style.visibility</p:attrName>
                                        </p:attrNameLst>
                                      </p:cBhvr>
                                      <p:to>
                                        <p:strVal val="visible"/>
                                      </p:to>
                                    </p:set>
                                    <p:anim calcmode="lin" valueType="num">
                                      <p:cBhvr>
                                        <p:cTn id="45" dur="500" fill="hold"/>
                                        <p:tgtEl>
                                          <p:spTgt spid="27"/>
                                        </p:tgtEl>
                                        <p:attrNameLst>
                                          <p:attrName>ppt_w</p:attrName>
                                        </p:attrNameLst>
                                      </p:cBhvr>
                                      <p:tavLst>
                                        <p:tav tm="0">
                                          <p:val>
                                            <p:fltVal val="0"/>
                                          </p:val>
                                        </p:tav>
                                        <p:tav tm="100000">
                                          <p:val>
                                            <p:strVal val="#ppt_w"/>
                                          </p:val>
                                        </p:tav>
                                      </p:tavLst>
                                    </p:anim>
                                    <p:anim calcmode="lin" valueType="num">
                                      <p:cBhvr>
                                        <p:cTn id="46" dur="500" fill="hold"/>
                                        <p:tgtEl>
                                          <p:spTgt spid="27"/>
                                        </p:tgtEl>
                                        <p:attrNameLst>
                                          <p:attrName>ppt_h</p:attrName>
                                        </p:attrNameLst>
                                      </p:cBhvr>
                                      <p:tavLst>
                                        <p:tav tm="0">
                                          <p:val>
                                            <p:fltVal val="0"/>
                                          </p:val>
                                        </p:tav>
                                        <p:tav tm="100000">
                                          <p:val>
                                            <p:strVal val="#ppt_h"/>
                                          </p:val>
                                        </p:tav>
                                      </p:tavLst>
                                    </p:anim>
                                    <p:animEffect transition="in" filter="fade">
                                      <p:cBhvr>
                                        <p:cTn id="47" dur="500"/>
                                        <p:tgtEl>
                                          <p:spTgt spid="27"/>
                                        </p:tgtEl>
                                      </p:cBhvr>
                                    </p:animEffect>
                                  </p:childTnLst>
                                </p:cTn>
                              </p:par>
                              <p:par>
                                <p:cTn id="48" presetID="64" presetClass="path" presetSubtype="0" fill="hold" nodeType="withEffect">
                                  <p:stCondLst>
                                    <p:cond delay="400"/>
                                  </p:stCondLst>
                                  <p:childTnLst>
                                    <p:animMotion origin="layout" path="M -2.77778E-6 2.71605E-6 L -0.18993 -0.35895 " pathEditMode="relative" rAng="0" ptsTypes="AA">
                                      <p:cBhvr>
                                        <p:cTn id="49" dur="500" spd="-100000" fill="hold"/>
                                        <p:tgtEl>
                                          <p:spTgt spid="27"/>
                                        </p:tgtEl>
                                        <p:attrNameLst>
                                          <p:attrName>ppt_x</p:attrName>
                                          <p:attrName>ppt_y</p:attrName>
                                        </p:attrNameLst>
                                      </p:cBhvr>
                                      <p:rCtr x="-9497" y="-17963"/>
                                    </p:animMotion>
                                  </p:childTnLst>
                                </p:cTn>
                              </p:par>
                              <p:par>
                                <p:cTn id="50" presetID="1" presetClass="entr" presetSubtype="0" fill="hold" grpId="0" nodeType="withEffect">
                                  <p:stCondLst>
                                    <p:cond delay="200"/>
                                  </p:stCondLst>
                                  <p:childTnLst>
                                    <p:set>
                                      <p:cBhvr>
                                        <p:cTn id="51" dur="1" fill="hold">
                                          <p:stCondLst>
                                            <p:cond delay="0"/>
                                          </p:stCondLst>
                                        </p:cTn>
                                        <p:tgtEl>
                                          <p:spTgt spid="38"/>
                                        </p:tgtEl>
                                        <p:attrNameLst>
                                          <p:attrName>style.visibility</p:attrName>
                                        </p:attrNameLst>
                                      </p:cBhvr>
                                      <p:to>
                                        <p:strVal val="visible"/>
                                      </p:to>
                                    </p:set>
                                  </p:childTnLst>
                                </p:cTn>
                              </p:par>
                              <p:par>
                                <p:cTn id="52" presetID="53" presetClass="entr" presetSubtype="16" fill="hold" grpId="1" nodeType="withEffect">
                                  <p:stCondLst>
                                    <p:cond delay="200"/>
                                  </p:stCondLst>
                                  <p:childTnLst>
                                    <p:set>
                                      <p:cBhvr>
                                        <p:cTn id="53" dur="1" fill="hold">
                                          <p:stCondLst>
                                            <p:cond delay="0"/>
                                          </p:stCondLst>
                                        </p:cTn>
                                        <p:tgtEl>
                                          <p:spTgt spid="38"/>
                                        </p:tgtEl>
                                        <p:attrNameLst>
                                          <p:attrName>style.visibility</p:attrName>
                                        </p:attrNameLst>
                                      </p:cBhvr>
                                      <p:to>
                                        <p:strVal val="visible"/>
                                      </p:to>
                                    </p:set>
                                    <p:anim calcmode="lin" valueType="num">
                                      <p:cBhvr>
                                        <p:cTn id="54" dur="500" fill="hold"/>
                                        <p:tgtEl>
                                          <p:spTgt spid="38"/>
                                        </p:tgtEl>
                                        <p:attrNameLst>
                                          <p:attrName>ppt_w</p:attrName>
                                        </p:attrNameLst>
                                      </p:cBhvr>
                                      <p:tavLst>
                                        <p:tav tm="0">
                                          <p:val>
                                            <p:fltVal val="0"/>
                                          </p:val>
                                        </p:tav>
                                        <p:tav tm="100000">
                                          <p:val>
                                            <p:strVal val="#ppt_w"/>
                                          </p:val>
                                        </p:tav>
                                      </p:tavLst>
                                    </p:anim>
                                    <p:anim calcmode="lin" valueType="num">
                                      <p:cBhvr>
                                        <p:cTn id="55" dur="500" fill="hold"/>
                                        <p:tgtEl>
                                          <p:spTgt spid="38"/>
                                        </p:tgtEl>
                                        <p:attrNameLst>
                                          <p:attrName>ppt_h</p:attrName>
                                        </p:attrNameLst>
                                      </p:cBhvr>
                                      <p:tavLst>
                                        <p:tav tm="0">
                                          <p:val>
                                            <p:fltVal val="0"/>
                                          </p:val>
                                        </p:tav>
                                        <p:tav tm="100000">
                                          <p:val>
                                            <p:strVal val="#ppt_h"/>
                                          </p:val>
                                        </p:tav>
                                      </p:tavLst>
                                    </p:anim>
                                    <p:animEffect transition="in" filter="fade">
                                      <p:cBhvr>
                                        <p:cTn id="56" dur="500"/>
                                        <p:tgtEl>
                                          <p:spTgt spid="38"/>
                                        </p:tgtEl>
                                      </p:cBhvr>
                                    </p:animEffect>
                                  </p:childTnLst>
                                </p:cTn>
                              </p:par>
                              <p:par>
                                <p:cTn id="57" presetID="64" presetClass="path" presetSubtype="0" fill="hold" grpId="2" nodeType="withEffect">
                                  <p:stCondLst>
                                    <p:cond delay="200"/>
                                  </p:stCondLst>
                                  <p:childTnLst>
                                    <p:animMotion origin="layout" path="M -2.77778E-7 2.71605E-6 L 0.1526 -0.4034 " pathEditMode="relative" rAng="0" ptsTypes="AA">
                                      <p:cBhvr>
                                        <p:cTn id="58" dur="500" spd="-100000" fill="hold"/>
                                        <p:tgtEl>
                                          <p:spTgt spid="38"/>
                                        </p:tgtEl>
                                        <p:attrNameLst>
                                          <p:attrName>ppt_x</p:attrName>
                                          <p:attrName>ppt_y</p:attrName>
                                        </p:attrNameLst>
                                      </p:cBhvr>
                                      <p:rCtr x="7622" y="-20185"/>
                                    </p:animMotion>
                                  </p:childTnLst>
                                </p:cTn>
                              </p:par>
                              <p:par>
                                <p:cTn id="59" presetID="1" presetClass="entr" presetSubtype="0" fill="hold" nodeType="withEffect">
                                  <p:stCondLst>
                                    <p:cond delay="0"/>
                                  </p:stCondLst>
                                  <p:childTnLst>
                                    <p:set>
                                      <p:cBhvr>
                                        <p:cTn id="60" dur="1" fill="hold">
                                          <p:stCondLst>
                                            <p:cond delay="0"/>
                                          </p:stCondLst>
                                        </p:cTn>
                                        <p:tgtEl>
                                          <p:spTgt spid="39"/>
                                        </p:tgtEl>
                                        <p:attrNameLst>
                                          <p:attrName>style.visibility</p:attrName>
                                        </p:attrNameLst>
                                      </p:cBhvr>
                                      <p:to>
                                        <p:strVal val="visible"/>
                                      </p:to>
                                    </p:set>
                                  </p:childTnLst>
                                </p:cTn>
                              </p:par>
                              <p:par>
                                <p:cTn id="61" presetID="53" presetClass="entr" presetSubtype="16" fill="hold" nodeType="with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p:cTn id="63" dur="500" fill="hold"/>
                                        <p:tgtEl>
                                          <p:spTgt spid="39"/>
                                        </p:tgtEl>
                                        <p:attrNameLst>
                                          <p:attrName>ppt_w</p:attrName>
                                        </p:attrNameLst>
                                      </p:cBhvr>
                                      <p:tavLst>
                                        <p:tav tm="0">
                                          <p:val>
                                            <p:fltVal val="0"/>
                                          </p:val>
                                        </p:tav>
                                        <p:tav tm="100000">
                                          <p:val>
                                            <p:strVal val="#ppt_w"/>
                                          </p:val>
                                        </p:tav>
                                      </p:tavLst>
                                    </p:anim>
                                    <p:anim calcmode="lin" valueType="num">
                                      <p:cBhvr>
                                        <p:cTn id="64" dur="500" fill="hold"/>
                                        <p:tgtEl>
                                          <p:spTgt spid="39"/>
                                        </p:tgtEl>
                                        <p:attrNameLst>
                                          <p:attrName>ppt_h</p:attrName>
                                        </p:attrNameLst>
                                      </p:cBhvr>
                                      <p:tavLst>
                                        <p:tav tm="0">
                                          <p:val>
                                            <p:fltVal val="0"/>
                                          </p:val>
                                        </p:tav>
                                        <p:tav tm="100000">
                                          <p:val>
                                            <p:strVal val="#ppt_h"/>
                                          </p:val>
                                        </p:tav>
                                      </p:tavLst>
                                    </p:anim>
                                    <p:animEffect transition="in" filter="fade">
                                      <p:cBhvr>
                                        <p:cTn id="65" dur="500"/>
                                        <p:tgtEl>
                                          <p:spTgt spid="39"/>
                                        </p:tgtEl>
                                      </p:cBhvr>
                                    </p:animEffect>
                                  </p:childTnLst>
                                </p:cTn>
                              </p:par>
                              <p:par>
                                <p:cTn id="66" presetID="64" presetClass="path" presetSubtype="0" fill="hold" nodeType="withEffect">
                                  <p:stCondLst>
                                    <p:cond delay="0"/>
                                  </p:stCondLst>
                                  <p:childTnLst>
                                    <p:animMotion origin="layout" path="M -3.61111E-6 3.20988E-6 L -0.05121 -0.27871 " pathEditMode="relative" rAng="0" ptsTypes="AA">
                                      <p:cBhvr>
                                        <p:cTn id="67" dur="500" spd="-100000" fill="hold"/>
                                        <p:tgtEl>
                                          <p:spTgt spid="39"/>
                                        </p:tgtEl>
                                        <p:attrNameLst>
                                          <p:attrName>ppt_x</p:attrName>
                                          <p:attrName>ppt_y</p:attrName>
                                        </p:attrNameLst>
                                      </p:cBhvr>
                                      <p:rCtr x="-2569" y="-13951"/>
                                    </p:animMotion>
                                  </p:childTnLst>
                                </p:cTn>
                              </p:par>
                              <p:par>
                                <p:cTn id="68" presetID="1" presetClass="entr" presetSubtype="0" fill="hold" nodeType="withEffect">
                                  <p:stCondLst>
                                    <p:cond delay="400"/>
                                  </p:stCondLst>
                                  <p:childTnLst>
                                    <p:set>
                                      <p:cBhvr>
                                        <p:cTn id="69" dur="1" fill="hold">
                                          <p:stCondLst>
                                            <p:cond delay="0"/>
                                          </p:stCondLst>
                                        </p:cTn>
                                        <p:tgtEl>
                                          <p:spTgt spid="22"/>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22"/>
                                        </p:tgtEl>
                                        <p:attrNameLst>
                                          <p:attrName>style.visibility</p:attrName>
                                        </p:attrNameLst>
                                      </p:cBhvr>
                                      <p:to>
                                        <p:strVal val="visible"/>
                                      </p:to>
                                    </p:set>
                                    <p:anim calcmode="lin" valueType="num">
                                      <p:cBhvr>
                                        <p:cTn id="72" dur="500" fill="hold"/>
                                        <p:tgtEl>
                                          <p:spTgt spid="22"/>
                                        </p:tgtEl>
                                        <p:attrNameLst>
                                          <p:attrName>ppt_w</p:attrName>
                                        </p:attrNameLst>
                                      </p:cBhvr>
                                      <p:tavLst>
                                        <p:tav tm="0">
                                          <p:val>
                                            <p:fltVal val="0"/>
                                          </p:val>
                                        </p:tav>
                                        <p:tav tm="100000">
                                          <p:val>
                                            <p:strVal val="#ppt_w"/>
                                          </p:val>
                                        </p:tav>
                                      </p:tavLst>
                                    </p:anim>
                                    <p:anim calcmode="lin" valueType="num">
                                      <p:cBhvr>
                                        <p:cTn id="73" dur="500" fill="hold"/>
                                        <p:tgtEl>
                                          <p:spTgt spid="22"/>
                                        </p:tgtEl>
                                        <p:attrNameLst>
                                          <p:attrName>ppt_h</p:attrName>
                                        </p:attrNameLst>
                                      </p:cBhvr>
                                      <p:tavLst>
                                        <p:tav tm="0">
                                          <p:val>
                                            <p:fltVal val="0"/>
                                          </p:val>
                                        </p:tav>
                                        <p:tav tm="100000">
                                          <p:val>
                                            <p:strVal val="#ppt_h"/>
                                          </p:val>
                                        </p:tav>
                                      </p:tavLst>
                                    </p:anim>
                                    <p:animEffect transition="in" filter="fade">
                                      <p:cBhvr>
                                        <p:cTn id="74" dur="500"/>
                                        <p:tgtEl>
                                          <p:spTgt spid="22"/>
                                        </p:tgtEl>
                                      </p:cBhvr>
                                    </p:animEffect>
                                  </p:childTnLst>
                                </p:cTn>
                              </p:par>
                              <p:par>
                                <p:cTn id="75" presetID="64" presetClass="path" presetSubtype="0" fill="hold" nodeType="withEffect">
                                  <p:stCondLst>
                                    <p:cond delay="400"/>
                                  </p:stCondLst>
                                  <p:childTnLst>
                                    <p:animMotion origin="layout" path="M 2.77778E-6 -4.19753E-6 L 0.13021 -0.19259 " pathEditMode="relative" rAng="0" ptsTypes="AA">
                                      <p:cBhvr>
                                        <p:cTn id="76" dur="500" spd="-100000" fill="hold"/>
                                        <p:tgtEl>
                                          <p:spTgt spid="22"/>
                                        </p:tgtEl>
                                        <p:attrNameLst>
                                          <p:attrName>ppt_x</p:attrName>
                                          <p:attrName>ppt_y</p:attrName>
                                        </p:attrNameLst>
                                      </p:cBhvr>
                                      <p:rCtr x="6510" y="-9630"/>
                                    </p:animMotion>
                                  </p:childTnLst>
                                </p:cTn>
                              </p:par>
                              <p:par>
                                <p:cTn id="77" presetID="1" presetClass="entr" presetSubtype="0" fill="hold" grpId="0" nodeType="withEffect">
                                  <p:stCondLst>
                                    <p:cond delay="200"/>
                                  </p:stCondLst>
                                  <p:childTnLst>
                                    <p:set>
                                      <p:cBhvr>
                                        <p:cTn id="78" dur="1" fill="hold">
                                          <p:stCondLst>
                                            <p:cond delay="0"/>
                                          </p:stCondLst>
                                        </p:cTn>
                                        <p:tgtEl>
                                          <p:spTgt spid="55"/>
                                        </p:tgtEl>
                                        <p:attrNameLst>
                                          <p:attrName>style.visibility</p:attrName>
                                        </p:attrNameLst>
                                      </p:cBhvr>
                                      <p:to>
                                        <p:strVal val="visible"/>
                                      </p:to>
                                    </p:set>
                                  </p:childTnLst>
                                </p:cTn>
                              </p:par>
                              <p:par>
                                <p:cTn id="79" presetID="53" presetClass="entr" presetSubtype="16" fill="hold" grpId="1" nodeType="withEffect">
                                  <p:stCondLst>
                                    <p:cond delay="200"/>
                                  </p:stCondLst>
                                  <p:childTnLst>
                                    <p:set>
                                      <p:cBhvr>
                                        <p:cTn id="80" dur="1" fill="hold">
                                          <p:stCondLst>
                                            <p:cond delay="0"/>
                                          </p:stCondLst>
                                        </p:cTn>
                                        <p:tgtEl>
                                          <p:spTgt spid="55"/>
                                        </p:tgtEl>
                                        <p:attrNameLst>
                                          <p:attrName>style.visibility</p:attrName>
                                        </p:attrNameLst>
                                      </p:cBhvr>
                                      <p:to>
                                        <p:strVal val="visible"/>
                                      </p:to>
                                    </p:set>
                                    <p:anim calcmode="lin" valueType="num">
                                      <p:cBhvr>
                                        <p:cTn id="81" dur="500" fill="hold"/>
                                        <p:tgtEl>
                                          <p:spTgt spid="55"/>
                                        </p:tgtEl>
                                        <p:attrNameLst>
                                          <p:attrName>ppt_w</p:attrName>
                                        </p:attrNameLst>
                                      </p:cBhvr>
                                      <p:tavLst>
                                        <p:tav tm="0">
                                          <p:val>
                                            <p:fltVal val="0"/>
                                          </p:val>
                                        </p:tav>
                                        <p:tav tm="100000">
                                          <p:val>
                                            <p:strVal val="#ppt_w"/>
                                          </p:val>
                                        </p:tav>
                                      </p:tavLst>
                                    </p:anim>
                                    <p:anim calcmode="lin" valueType="num">
                                      <p:cBhvr>
                                        <p:cTn id="82" dur="500" fill="hold"/>
                                        <p:tgtEl>
                                          <p:spTgt spid="55"/>
                                        </p:tgtEl>
                                        <p:attrNameLst>
                                          <p:attrName>ppt_h</p:attrName>
                                        </p:attrNameLst>
                                      </p:cBhvr>
                                      <p:tavLst>
                                        <p:tav tm="0">
                                          <p:val>
                                            <p:fltVal val="0"/>
                                          </p:val>
                                        </p:tav>
                                        <p:tav tm="100000">
                                          <p:val>
                                            <p:strVal val="#ppt_h"/>
                                          </p:val>
                                        </p:tav>
                                      </p:tavLst>
                                    </p:anim>
                                    <p:animEffect transition="in" filter="fade">
                                      <p:cBhvr>
                                        <p:cTn id="83" dur="500"/>
                                        <p:tgtEl>
                                          <p:spTgt spid="55"/>
                                        </p:tgtEl>
                                      </p:cBhvr>
                                    </p:animEffect>
                                  </p:childTnLst>
                                </p:cTn>
                              </p:par>
                              <p:par>
                                <p:cTn id="84" presetID="1" presetClass="entr" presetSubtype="0" fill="hold" nodeType="withEffect">
                                  <p:stCondLst>
                                    <p:cond delay="200"/>
                                  </p:stCondLst>
                                  <p:childTnLst>
                                    <p:set>
                                      <p:cBhvr>
                                        <p:cTn id="85" dur="1" fill="hold">
                                          <p:stCondLst>
                                            <p:cond delay="0"/>
                                          </p:stCondLst>
                                        </p:cTn>
                                        <p:tgtEl>
                                          <p:spTgt spid="49"/>
                                        </p:tgtEl>
                                        <p:attrNameLst>
                                          <p:attrName>style.visibility</p:attrName>
                                        </p:attrNameLst>
                                      </p:cBhvr>
                                      <p:to>
                                        <p:strVal val="visible"/>
                                      </p:to>
                                    </p:set>
                                  </p:childTnLst>
                                </p:cTn>
                              </p:par>
                              <p:par>
                                <p:cTn id="86" presetID="53" presetClass="entr" presetSubtype="16" fill="hold" nodeType="withEffect">
                                  <p:stCondLst>
                                    <p:cond delay="200"/>
                                  </p:stCondLst>
                                  <p:childTnLst>
                                    <p:set>
                                      <p:cBhvr>
                                        <p:cTn id="87" dur="1" fill="hold">
                                          <p:stCondLst>
                                            <p:cond delay="0"/>
                                          </p:stCondLst>
                                        </p:cTn>
                                        <p:tgtEl>
                                          <p:spTgt spid="49"/>
                                        </p:tgtEl>
                                        <p:attrNameLst>
                                          <p:attrName>style.visibility</p:attrName>
                                        </p:attrNameLst>
                                      </p:cBhvr>
                                      <p:to>
                                        <p:strVal val="visible"/>
                                      </p:to>
                                    </p:set>
                                    <p:anim calcmode="lin" valueType="num">
                                      <p:cBhvr>
                                        <p:cTn id="88" dur="500" fill="hold"/>
                                        <p:tgtEl>
                                          <p:spTgt spid="49"/>
                                        </p:tgtEl>
                                        <p:attrNameLst>
                                          <p:attrName>ppt_w</p:attrName>
                                        </p:attrNameLst>
                                      </p:cBhvr>
                                      <p:tavLst>
                                        <p:tav tm="0">
                                          <p:val>
                                            <p:fltVal val="0"/>
                                          </p:val>
                                        </p:tav>
                                        <p:tav tm="100000">
                                          <p:val>
                                            <p:strVal val="#ppt_w"/>
                                          </p:val>
                                        </p:tav>
                                      </p:tavLst>
                                    </p:anim>
                                    <p:anim calcmode="lin" valueType="num">
                                      <p:cBhvr>
                                        <p:cTn id="89" dur="500" fill="hold"/>
                                        <p:tgtEl>
                                          <p:spTgt spid="49"/>
                                        </p:tgtEl>
                                        <p:attrNameLst>
                                          <p:attrName>ppt_h</p:attrName>
                                        </p:attrNameLst>
                                      </p:cBhvr>
                                      <p:tavLst>
                                        <p:tav tm="0">
                                          <p:val>
                                            <p:fltVal val="0"/>
                                          </p:val>
                                        </p:tav>
                                        <p:tav tm="100000">
                                          <p:val>
                                            <p:strVal val="#ppt_h"/>
                                          </p:val>
                                        </p:tav>
                                      </p:tavLst>
                                    </p:anim>
                                    <p:animEffect transition="in" filter="fade">
                                      <p:cBhvr>
                                        <p:cTn id="90" dur="500"/>
                                        <p:tgtEl>
                                          <p:spTgt spid="49"/>
                                        </p:tgtEl>
                                      </p:cBhvr>
                                    </p:animEffect>
                                  </p:childTnLst>
                                </p:cTn>
                              </p:par>
                              <p:par>
                                <p:cTn id="91" presetID="42" presetClass="path" presetSubtype="0" fill="hold" nodeType="withEffect">
                                  <p:stCondLst>
                                    <p:cond delay="200"/>
                                  </p:stCondLst>
                                  <p:childTnLst>
                                    <p:animMotion origin="layout" path="M -1.66667E-6 -2.59259E-6 L 0.14375 0.17222 " pathEditMode="relative" rAng="0" ptsTypes="AA">
                                      <p:cBhvr>
                                        <p:cTn id="92" dur="500" spd="-100000" fill="hold"/>
                                        <p:tgtEl>
                                          <p:spTgt spid="49"/>
                                        </p:tgtEl>
                                        <p:attrNameLst>
                                          <p:attrName>ppt_x</p:attrName>
                                          <p:attrName>ppt_y</p:attrName>
                                        </p:attrNameLst>
                                      </p:cBhvr>
                                      <p:rCtr x="7187" y="8611"/>
                                    </p:animMotion>
                                  </p:childTnLst>
                                </p:cTn>
                              </p:par>
                              <p:par>
                                <p:cTn id="93" presetID="1" presetClass="entr" presetSubtype="0" fill="hold" nodeType="withEffect">
                                  <p:stCondLst>
                                    <p:cond delay="600"/>
                                  </p:stCondLst>
                                  <p:childTnLst>
                                    <p:set>
                                      <p:cBhvr>
                                        <p:cTn id="94" dur="1" fill="hold">
                                          <p:stCondLst>
                                            <p:cond delay="0"/>
                                          </p:stCondLst>
                                        </p:cTn>
                                        <p:tgtEl>
                                          <p:spTgt spid="45"/>
                                        </p:tgtEl>
                                        <p:attrNameLst>
                                          <p:attrName>style.visibility</p:attrName>
                                        </p:attrNameLst>
                                      </p:cBhvr>
                                      <p:to>
                                        <p:strVal val="visible"/>
                                      </p:to>
                                    </p:set>
                                  </p:childTnLst>
                                </p:cTn>
                              </p:par>
                              <p:par>
                                <p:cTn id="95" presetID="53" presetClass="entr" presetSubtype="16" fill="hold" nodeType="withEffect">
                                  <p:stCondLst>
                                    <p:cond delay="600"/>
                                  </p:stCondLst>
                                  <p:childTnLst>
                                    <p:set>
                                      <p:cBhvr>
                                        <p:cTn id="96" dur="1" fill="hold">
                                          <p:stCondLst>
                                            <p:cond delay="0"/>
                                          </p:stCondLst>
                                        </p:cTn>
                                        <p:tgtEl>
                                          <p:spTgt spid="45"/>
                                        </p:tgtEl>
                                        <p:attrNameLst>
                                          <p:attrName>style.visibility</p:attrName>
                                        </p:attrNameLst>
                                      </p:cBhvr>
                                      <p:to>
                                        <p:strVal val="visible"/>
                                      </p:to>
                                    </p:set>
                                    <p:anim calcmode="lin" valueType="num">
                                      <p:cBhvr>
                                        <p:cTn id="97" dur="500" fill="hold"/>
                                        <p:tgtEl>
                                          <p:spTgt spid="45"/>
                                        </p:tgtEl>
                                        <p:attrNameLst>
                                          <p:attrName>ppt_w</p:attrName>
                                        </p:attrNameLst>
                                      </p:cBhvr>
                                      <p:tavLst>
                                        <p:tav tm="0">
                                          <p:val>
                                            <p:fltVal val="0"/>
                                          </p:val>
                                        </p:tav>
                                        <p:tav tm="100000">
                                          <p:val>
                                            <p:strVal val="#ppt_w"/>
                                          </p:val>
                                        </p:tav>
                                      </p:tavLst>
                                    </p:anim>
                                    <p:anim calcmode="lin" valueType="num">
                                      <p:cBhvr>
                                        <p:cTn id="98" dur="500" fill="hold"/>
                                        <p:tgtEl>
                                          <p:spTgt spid="45"/>
                                        </p:tgtEl>
                                        <p:attrNameLst>
                                          <p:attrName>ppt_h</p:attrName>
                                        </p:attrNameLst>
                                      </p:cBhvr>
                                      <p:tavLst>
                                        <p:tav tm="0">
                                          <p:val>
                                            <p:fltVal val="0"/>
                                          </p:val>
                                        </p:tav>
                                        <p:tav tm="100000">
                                          <p:val>
                                            <p:strVal val="#ppt_h"/>
                                          </p:val>
                                        </p:tav>
                                      </p:tavLst>
                                    </p:anim>
                                    <p:animEffect transition="in" filter="fade">
                                      <p:cBhvr>
                                        <p:cTn id="99" dur="500"/>
                                        <p:tgtEl>
                                          <p:spTgt spid="45"/>
                                        </p:tgtEl>
                                      </p:cBhvr>
                                    </p:animEffect>
                                  </p:childTnLst>
                                </p:cTn>
                              </p:par>
                              <p:par>
                                <p:cTn id="100" presetID="42" presetClass="path" presetSubtype="0" fill="hold" nodeType="withEffect">
                                  <p:stCondLst>
                                    <p:cond delay="600"/>
                                  </p:stCondLst>
                                  <p:childTnLst>
                                    <p:animMotion origin="layout" path="M 3.88889E-6 -4.81481E-6 L 0.13507 0.28334 " pathEditMode="relative" rAng="0" ptsTypes="AA">
                                      <p:cBhvr>
                                        <p:cTn id="101" dur="500" spd="-100000" fill="hold"/>
                                        <p:tgtEl>
                                          <p:spTgt spid="45"/>
                                        </p:tgtEl>
                                        <p:attrNameLst>
                                          <p:attrName>ppt_x</p:attrName>
                                          <p:attrName>ppt_y</p:attrName>
                                        </p:attrNameLst>
                                      </p:cBhvr>
                                      <p:rCtr x="6753" y="14167"/>
                                    </p:animMotion>
                                  </p:childTnLst>
                                </p:cTn>
                              </p:par>
                              <p:par>
                                <p:cTn id="102" presetID="1" presetClass="entr" presetSubtype="0" fill="hold" grpId="0" nodeType="withEffect">
                                  <p:stCondLst>
                                    <p:cond delay="400"/>
                                  </p:stCondLst>
                                  <p:childTnLst>
                                    <p:set>
                                      <p:cBhvr>
                                        <p:cTn id="103" dur="1" fill="hold">
                                          <p:stCondLst>
                                            <p:cond delay="0"/>
                                          </p:stCondLst>
                                        </p:cTn>
                                        <p:tgtEl>
                                          <p:spTgt spid="12"/>
                                        </p:tgtEl>
                                        <p:attrNameLst>
                                          <p:attrName>style.visibility</p:attrName>
                                        </p:attrNameLst>
                                      </p:cBhvr>
                                      <p:to>
                                        <p:strVal val="visible"/>
                                      </p:to>
                                    </p:set>
                                  </p:childTnLst>
                                </p:cTn>
                              </p:par>
                              <p:par>
                                <p:cTn id="104" presetID="53" presetClass="entr" presetSubtype="16" fill="hold" grpId="1" nodeType="withEffect">
                                  <p:stCondLst>
                                    <p:cond delay="400"/>
                                  </p:stCondLst>
                                  <p:childTnLst>
                                    <p:set>
                                      <p:cBhvr>
                                        <p:cTn id="105" dur="1" fill="hold">
                                          <p:stCondLst>
                                            <p:cond delay="0"/>
                                          </p:stCondLst>
                                        </p:cTn>
                                        <p:tgtEl>
                                          <p:spTgt spid="12"/>
                                        </p:tgtEl>
                                        <p:attrNameLst>
                                          <p:attrName>style.visibility</p:attrName>
                                        </p:attrNameLst>
                                      </p:cBhvr>
                                      <p:to>
                                        <p:strVal val="visible"/>
                                      </p:to>
                                    </p:set>
                                    <p:anim calcmode="lin" valueType="num">
                                      <p:cBhvr>
                                        <p:cTn id="106" dur="500" fill="hold"/>
                                        <p:tgtEl>
                                          <p:spTgt spid="12"/>
                                        </p:tgtEl>
                                        <p:attrNameLst>
                                          <p:attrName>ppt_w</p:attrName>
                                        </p:attrNameLst>
                                      </p:cBhvr>
                                      <p:tavLst>
                                        <p:tav tm="0">
                                          <p:val>
                                            <p:fltVal val="0"/>
                                          </p:val>
                                        </p:tav>
                                        <p:tav tm="100000">
                                          <p:val>
                                            <p:strVal val="#ppt_w"/>
                                          </p:val>
                                        </p:tav>
                                      </p:tavLst>
                                    </p:anim>
                                    <p:anim calcmode="lin" valueType="num">
                                      <p:cBhvr>
                                        <p:cTn id="107" dur="500" fill="hold"/>
                                        <p:tgtEl>
                                          <p:spTgt spid="12"/>
                                        </p:tgtEl>
                                        <p:attrNameLst>
                                          <p:attrName>ppt_h</p:attrName>
                                        </p:attrNameLst>
                                      </p:cBhvr>
                                      <p:tavLst>
                                        <p:tav tm="0">
                                          <p:val>
                                            <p:fltVal val="0"/>
                                          </p:val>
                                        </p:tav>
                                        <p:tav tm="100000">
                                          <p:val>
                                            <p:strVal val="#ppt_h"/>
                                          </p:val>
                                        </p:tav>
                                      </p:tavLst>
                                    </p:anim>
                                    <p:animEffect transition="in" filter="fade">
                                      <p:cBhvr>
                                        <p:cTn id="108" dur="500"/>
                                        <p:tgtEl>
                                          <p:spTgt spid="12"/>
                                        </p:tgtEl>
                                      </p:cBhvr>
                                    </p:animEffect>
                                  </p:childTnLst>
                                </p:cTn>
                              </p:par>
                              <p:par>
                                <p:cTn id="109" presetID="42" presetClass="path" presetSubtype="0" fill="hold" grpId="2" nodeType="withEffect">
                                  <p:stCondLst>
                                    <p:cond delay="400"/>
                                  </p:stCondLst>
                                  <p:childTnLst>
                                    <p:animMotion origin="layout" path="M 8.33333E-7 3.20988E-6 L 0.0625 0.20555 " pathEditMode="relative" rAng="0" ptsTypes="AA">
                                      <p:cBhvr>
                                        <p:cTn id="110" dur="500" spd="-100000" fill="hold"/>
                                        <p:tgtEl>
                                          <p:spTgt spid="12"/>
                                        </p:tgtEl>
                                        <p:attrNameLst>
                                          <p:attrName>ppt_x</p:attrName>
                                          <p:attrName>ppt_y</p:attrName>
                                        </p:attrNameLst>
                                      </p:cBhvr>
                                      <p:rCtr x="3125" y="10278"/>
                                    </p:animMotion>
                                  </p:childTnLst>
                                </p:cTn>
                              </p:par>
                              <p:par>
                                <p:cTn id="111" presetID="1" presetClass="entr" presetSubtype="0" fill="hold" grpId="0" nodeType="withEffect">
                                  <p:stCondLst>
                                    <p:cond delay="200"/>
                                  </p:stCondLst>
                                  <p:childTnLst>
                                    <p:set>
                                      <p:cBhvr>
                                        <p:cTn id="112" dur="1" fill="hold">
                                          <p:stCondLst>
                                            <p:cond delay="0"/>
                                          </p:stCondLst>
                                        </p:cTn>
                                        <p:tgtEl>
                                          <p:spTgt spid="48"/>
                                        </p:tgtEl>
                                        <p:attrNameLst>
                                          <p:attrName>style.visibility</p:attrName>
                                        </p:attrNameLst>
                                      </p:cBhvr>
                                      <p:to>
                                        <p:strVal val="visible"/>
                                      </p:to>
                                    </p:set>
                                  </p:childTnLst>
                                </p:cTn>
                              </p:par>
                              <p:par>
                                <p:cTn id="113" presetID="53" presetClass="entr" presetSubtype="16" fill="hold" grpId="1" nodeType="withEffect">
                                  <p:stCondLst>
                                    <p:cond delay="200"/>
                                  </p:stCondLst>
                                  <p:childTnLst>
                                    <p:set>
                                      <p:cBhvr>
                                        <p:cTn id="114" dur="1" fill="hold">
                                          <p:stCondLst>
                                            <p:cond delay="0"/>
                                          </p:stCondLst>
                                        </p:cTn>
                                        <p:tgtEl>
                                          <p:spTgt spid="48"/>
                                        </p:tgtEl>
                                        <p:attrNameLst>
                                          <p:attrName>style.visibility</p:attrName>
                                        </p:attrNameLst>
                                      </p:cBhvr>
                                      <p:to>
                                        <p:strVal val="visible"/>
                                      </p:to>
                                    </p:set>
                                    <p:anim calcmode="lin" valueType="num">
                                      <p:cBhvr>
                                        <p:cTn id="115" dur="500" fill="hold"/>
                                        <p:tgtEl>
                                          <p:spTgt spid="48"/>
                                        </p:tgtEl>
                                        <p:attrNameLst>
                                          <p:attrName>ppt_w</p:attrName>
                                        </p:attrNameLst>
                                      </p:cBhvr>
                                      <p:tavLst>
                                        <p:tav tm="0">
                                          <p:val>
                                            <p:fltVal val="0"/>
                                          </p:val>
                                        </p:tav>
                                        <p:tav tm="100000">
                                          <p:val>
                                            <p:strVal val="#ppt_w"/>
                                          </p:val>
                                        </p:tav>
                                      </p:tavLst>
                                    </p:anim>
                                    <p:anim calcmode="lin" valueType="num">
                                      <p:cBhvr>
                                        <p:cTn id="116" dur="500" fill="hold"/>
                                        <p:tgtEl>
                                          <p:spTgt spid="48"/>
                                        </p:tgtEl>
                                        <p:attrNameLst>
                                          <p:attrName>ppt_h</p:attrName>
                                        </p:attrNameLst>
                                      </p:cBhvr>
                                      <p:tavLst>
                                        <p:tav tm="0">
                                          <p:val>
                                            <p:fltVal val="0"/>
                                          </p:val>
                                        </p:tav>
                                        <p:tav tm="100000">
                                          <p:val>
                                            <p:strVal val="#ppt_h"/>
                                          </p:val>
                                        </p:tav>
                                      </p:tavLst>
                                    </p:anim>
                                    <p:animEffect transition="in" filter="fade">
                                      <p:cBhvr>
                                        <p:cTn id="117" dur="500"/>
                                        <p:tgtEl>
                                          <p:spTgt spid="48"/>
                                        </p:tgtEl>
                                      </p:cBhvr>
                                    </p:animEffect>
                                  </p:childTnLst>
                                </p:cTn>
                              </p:par>
                              <p:par>
                                <p:cTn id="118" presetID="42" presetClass="path" presetSubtype="0" fill="hold" grpId="2" nodeType="withEffect">
                                  <p:stCondLst>
                                    <p:cond delay="200"/>
                                  </p:stCondLst>
                                  <p:childTnLst>
                                    <p:animMotion origin="layout" path="M -1.66667E-6 0 L -0.01371 0.35 " pathEditMode="relative" rAng="0" ptsTypes="AA">
                                      <p:cBhvr>
                                        <p:cTn id="119" dur="500" spd="-100000" fill="hold"/>
                                        <p:tgtEl>
                                          <p:spTgt spid="48"/>
                                        </p:tgtEl>
                                        <p:attrNameLst>
                                          <p:attrName>ppt_x</p:attrName>
                                          <p:attrName>ppt_y</p:attrName>
                                        </p:attrNameLst>
                                      </p:cBhvr>
                                      <p:rCtr x="-694" y="17500"/>
                                    </p:animMotion>
                                  </p:childTnLst>
                                </p:cTn>
                              </p:par>
                              <p:par>
                                <p:cTn id="120" presetID="35" presetClass="path" presetSubtype="0" fill="hold" grpId="2" nodeType="withEffect">
                                  <p:stCondLst>
                                    <p:cond delay="200"/>
                                  </p:stCondLst>
                                  <p:childTnLst>
                                    <p:animMotion origin="layout" path="M -3.33333E-6 -1.60494E-6 L 0.16875 -0.04074 " pathEditMode="relative" rAng="0" ptsTypes="AA">
                                      <p:cBhvr>
                                        <p:cTn id="121" dur="500" spd="-100000" fill="hold"/>
                                        <p:tgtEl>
                                          <p:spTgt spid="55"/>
                                        </p:tgtEl>
                                        <p:attrNameLst>
                                          <p:attrName>ppt_x</p:attrName>
                                          <p:attrName>ppt_y</p:attrName>
                                        </p:attrNameLst>
                                      </p:cBhvr>
                                      <p:rCtr x="8438" y="-2037"/>
                                    </p:animMotion>
                                  </p:childTnLst>
                                </p:cTn>
                              </p:par>
                              <p:par>
                                <p:cTn id="122" presetID="1" presetClass="entr" presetSubtype="0" fill="hold" nodeType="withEffect">
                                  <p:stCondLst>
                                    <p:cond delay="600"/>
                                  </p:stCondLst>
                                  <p:childTnLst>
                                    <p:set>
                                      <p:cBhvr>
                                        <p:cTn id="123" dur="1" fill="hold">
                                          <p:stCondLst>
                                            <p:cond delay="0"/>
                                          </p:stCondLst>
                                        </p:cTn>
                                        <p:tgtEl>
                                          <p:spTgt spid="42"/>
                                        </p:tgtEl>
                                        <p:attrNameLst>
                                          <p:attrName>style.visibility</p:attrName>
                                        </p:attrNameLst>
                                      </p:cBhvr>
                                      <p:to>
                                        <p:strVal val="visible"/>
                                      </p:to>
                                    </p:set>
                                  </p:childTnLst>
                                </p:cTn>
                              </p:par>
                              <p:par>
                                <p:cTn id="124" presetID="53" presetClass="entr" presetSubtype="16" fill="hold" nodeType="withEffect">
                                  <p:stCondLst>
                                    <p:cond delay="600"/>
                                  </p:stCondLst>
                                  <p:childTnLst>
                                    <p:set>
                                      <p:cBhvr>
                                        <p:cTn id="125" dur="1" fill="hold">
                                          <p:stCondLst>
                                            <p:cond delay="0"/>
                                          </p:stCondLst>
                                        </p:cTn>
                                        <p:tgtEl>
                                          <p:spTgt spid="42"/>
                                        </p:tgtEl>
                                        <p:attrNameLst>
                                          <p:attrName>style.visibility</p:attrName>
                                        </p:attrNameLst>
                                      </p:cBhvr>
                                      <p:to>
                                        <p:strVal val="visible"/>
                                      </p:to>
                                    </p:set>
                                    <p:anim calcmode="lin" valueType="num">
                                      <p:cBhvr>
                                        <p:cTn id="126" dur="500" fill="hold"/>
                                        <p:tgtEl>
                                          <p:spTgt spid="42"/>
                                        </p:tgtEl>
                                        <p:attrNameLst>
                                          <p:attrName>ppt_w</p:attrName>
                                        </p:attrNameLst>
                                      </p:cBhvr>
                                      <p:tavLst>
                                        <p:tav tm="0">
                                          <p:val>
                                            <p:fltVal val="0"/>
                                          </p:val>
                                        </p:tav>
                                        <p:tav tm="100000">
                                          <p:val>
                                            <p:strVal val="#ppt_w"/>
                                          </p:val>
                                        </p:tav>
                                      </p:tavLst>
                                    </p:anim>
                                    <p:anim calcmode="lin" valueType="num">
                                      <p:cBhvr>
                                        <p:cTn id="127" dur="500" fill="hold"/>
                                        <p:tgtEl>
                                          <p:spTgt spid="42"/>
                                        </p:tgtEl>
                                        <p:attrNameLst>
                                          <p:attrName>ppt_h</p:attrName>
                                        </p:attrNameLst>
                                      </p:cBhvr>
                                      <p:tavLst>
                                        <p:tav tm="0">
                                          <p:val>
                                            <p:fltVal val="0"/>
                                          </p:val>
                                        </p:tav>
                                        <p:tav tm="100000">
                                          <p:val>
                                            <p:strVal val="#ppt_h"/>
                                          </p:val>
                                        </p:tav>
                                      </p:tavLst>
                                    </p:anim>
                                    <p:animEffect transition="in" filter="fade">
                                      <p:cBhvr>
                                        <p:cTn id="128" dur="500"/>
                                        <p:tgtEl>
                                          <p:spTgt spid="42"/>
                                        </p:tgtEl>
                                      </p:cBhvr>
                                    </p:animEffect>
                                  </p:childTnLst>
                                </p:cTn>
                              </p:par>
                              <p:par>
                                <p:cTn id="129" presetID="42" presetClass="path" presetSubtype="0" fill="hold" nodeType="withEffect">
                                  <p:stCondLst>
                                    <p:cond delay="600"/>
                                  </p:stCondLst>
                                  <p:childTnLst>
                                    <p:animMotion origin="layout" path="M 1.94444E-6 -3.08642E-6 L -0.04757 0.3855 " pathEditMode="relative" rAng="0" ptsTypes="AA">
                                      <p:cBhvr>
                                        <p:cTn id="130" dur="500" spd="-100000" fill="hold"/>
                                        <p:tgtEl>
                                          <p:spTgt spid="42"/>
                                        </p:tgtEl>
                                        <p:attrNameLst>
                                          <p:attrName>ppt_x</p:attrName>
                                          <p:attrName>ppt_y</p:attrName>
                                        </p:attrNameLst>
                                      </p:cBhvr>
                                      <p:rCtr x="-2378" y="19259"/>
                                    </p:animMotion>
                                  </p:childTnLst>
                                </p:cTn>
                              </p:par>
                              <p:par>
                                <p:cTn id="131" presetID="1" presetClass="entr" presetSubtype="0" fill="hold" nodeType="withEffect">
                                  <p:stCondLst>
                                    <p:cond delay="0"/>
                                  </p:stCondLst>
                                  <p:childTnLst>
                                    <p:set>
                                      <p:cBhvr>
                                        <p:cTn id="132" dur="1" fill="hold">
                                          <p:stCondLst>
                                            <p:cond delay="0"/>
                                          </p:stCondLst>
                                        </p:cTn>
                                        <p:tgtEl>
                                          <p:spTgt spid="16"/>
                                        </p:tgtEl>
                                        <p:attrNameLst>
                                          <p:attrName>style.visibility</p:attrName>
                                        </p:attrNameLst>
                                      </p:cBhvr>
                                      <p:to>
                                        <p:strVal val="visible"/>
                                      </p:to>
                                    </p:set>
                                  </p:childTnLst>
                                </p:cTn>
                              </p:par>
                              <p:par>
                                <p:cTn id="133" presetID="42" presetClass="path" presetSubtype="0" fill="hold" nodeType="withEffect">
                                  <p:stCondLst>
                                    <p:cond delay="0"/>
                                  </p:stCondLst>
                                  <p:childTnLst>
                                    <p:animMotion origin="layout" path="M -1.66667E-6 -1.23457E-6 L -0.0875 0.25895 " pathEditMode="relative" rAng="0" ptsTypes="AA">
                                      <p:cBhvr>
                                        <p:cTn id="134" dur="500" spd="-100000" fill="hold"/>
                                        <p:tgtEl>
                                          <p:spTgt spid="16"/>
                                        </p:tgtEl>
                                        <p:attrNameLst>
                                          <p:attrName>ppt_x</p:attrName>
                                          <p:attrName>ppt_y</p:attrName>
                                        </p:attrNameLst>
                                      </p:cBhvr>
                                      <p:rCtr x="-4375" y="12932"/>
                                    </p:animMotion>
                                  </p:childTnLst>
                                </p:cTn>
                              </p:par>
                              <p:par>
                                <p:cTn id="135" presetID="53" presetClass="entr" presetSubtype="16" fill="hold" nodeType="withEffect">
                                  <p:stCondLst>
                                    <p:cond delay="0"/>
                                  </p:stCondLst>
                                  <p:childTnLst>
                                    <p:set>
                                      <p:cBhvr>
                                        <p:cTn id="136" dur="1" fill="hold">
                                          <p:stCondLst>
                                            <p:cond delay="0"/>
                                          </p:stCondLst>
                                        </p:cTn>
                                        <p:tgtEl>
                                          <p:spTgt spid="16"/>
                                        </p:tgtEl>
                                        <p:attrNameLst>
                                          <p:attrName>style.visibility</p:attrName>
                                        </p:attrNameLst>
                                      </p:cBhvr>
                                      <p:to>
                                        <p:strVal val="visible"/>
                                      </p:to>
                                    </p:set>
                                    <p:anim calcmode="lin" valueType="num">
                                      <p:cBhvr>
                                        <p:cTn id="137" dur="500" fill="hold"/>
                                        <p:tgtEl>
                                          <p:spTgt spid="16"/>
                                        </p:tgtEl>
                                        <p:attrNameLst>
                                          <p:attrName>ppt_w</p:attrName>
                                        </p:attrNameLst>
                                      </p:cBhvr>
                                      <p:tavLst>
                                        <p:tav tm="0">
                                          <p:val>
                                            <p:fltVal val="0"/>
                                          </p:val>
                                        </p:tav>
                                        <p:tav tm="100000">
                                          <p:val>
                                            <p:strVal val="#ppt_w"/>
                                          </p:val>
                                        </p:tav>
                                      </p:tavLst>
                                    </p:anim>
                                    <p:anim calcmode="lin" valueType="num">
                                      <p:cBhvr>
                                        <p:cTn id="138" dur="500" fill="hold"/>
                                        <p:tgtEl>
                                          <p:spTgt spid="16"/>
                                        </p:tgtEl>
                                        <p:attrNameLst>
                                          <p:attrName>ppt_h</p:attrName>
                                        </p:attrNameLst>
                                      </p:cBhvr>
                                      <p:tavLst>
                                        <p:tav tm="0">
                                          <p:val>
                                            <p:fltVal val="0"/>
                                          </p:val>
                                        </p:tav>
                                        <p:tav tm="100000">
                                          <p:val>
                                            <p:strVal val="#ppt_h"/>
                                          </p:val>
                                        </p:tav>
                                      </p:tavLst>
                                    </p:anim>
                                    <p:animEffect transition="in" filter="fade">
                                      <p:cBhvr>
                                        <p:cTn id="139" dur="500"/>
                                        <p:tgtEl>
                                          <p:spTgt spid="16"/>
                                        </p:tgtEl>
                                      </p:cBhvr>
                                    </p:animEffect>
                                  </p:childTnLst>
                                </p:cTn>
                              </p:par>
                              <p:par>
                                <p:cTn id="140" presetID="1" presetClass="entr" presetSubtype="0" fill="hold" nodeType="withEffect">
                                  <p:stCondLst>
                                    <p:cond delay="400"/>
                                  </p:stCondLst>
                                  <p:childTnLst>
                                    <p:set>
                                      <p:cBhvr>
                                        <p:cTn id="141" dur="1" fill="hold">
                                          <p:stCondLst>
                                            <p:cond delay="0"/>
                                          </p:stCondLst>
                                        </p:cTn>
                                        <p:tgtEl>
                                          <p:spTgt spid="52"/>
                                        </p:tgtEl>
                                        <p:attrNameLst>
                                          <p:attrName>style.visibility</p:attrName>
                                        </p:attrNameLst>
                                      </p:cBhvr>
                                      <p:to>
                                        <p:strVal val="visible"/>
                                      </p:to>
                                    </p:set>
                                  </p:childTnLst>
                                </p:cTn>
                              </p:par>
                              <p:par>
                                <p:cTn id="142" presetID="53" presetClass="entr" presetSubtype="16" fill="hold" nodeType="withEffect">
                                  <p:stCondLst>
                                    <p:cond delay="400"/>
                                  </p:stCondLst>
                                  <p:childTnLst>
                                    <p:set>
                                      <p:cBhvr>
                                        <p:cTn id="143" dur="1" fill="hold">
                                          <p:stCondLst>
                                            <p:cond delay="0"/>
                                          </p:stCondLst>
                                        </p:cTn>
                                        <p:tgtEl>
                                          <p:spTgt spid="52"/>
                                        </p:tgtEl>
                                        <p:attrNameLst>
                                          <p:attrName>style.visibility</p:attrName>
                                        </p:attrNameLst>
                                      </p:cBhvr>
                                      <p:to>
                                        <p:strVal val="visible"/>
                                      </p:to>
                                    </p:set>
                                    <p:anim calcmode="lin" valueType="num">
                                      <p:cBhvr>
                                        <p:cTn id="144" dur="500" fill="hold"/>
                                        <p:tgtEl>
                                          <p:spTgt spid="52"/>
                                        </p:tgtEl>
                                        <p:attrNameLst>
                                          <p:attrName>ppt_w</p:attrName>
                                        </p:attrNameLst>
                                      </p:cBhvr>
                                      <p:tavLst>
                                        <p:tav tm="0">
                                          <p:val>
                                            <p:fltVal val="0"/>
                                          </p:val>
                                        </p:tav>
                                        <p:tav tm="100000">
                                          <p:val>
                                            <p:strVal val="#ppt_w"/>
                                          </p:val>
                                        </p:tav>
                                      </p:tavLst>
                                    </p:anim>
                                    <p:anim calcmode="lin" valueType="num">
                                      <p:cBhvr>
                                        <p:cTn id="145" dur="500" fill="hold"/>
                                        <p:tgtEl>
                                          <p:spTgt spid="52"/>
                                        </p:tgtEl>
                                        <p:attrNameLst>
                                          <p:attrName>ppt_h</p:attrName>
                                        </p:attrNameLst>
                                      </p:cBhvr>
                                      <p:tavLst>
                                        <p:tav tm="0">
                                          <p:val>
                                            <p:fltVal val="0"/>
                                          </p:val>
                                        </p:tav>
                                        <p:tav tm="100000">
                                          <p:val>
                                            <p:strVal val="#ppt_h"/>
                                          </p:val>
                                        </p:tav>
                                      </p:tavLst>
                                    </p:anim>
                                    <p:animEffect transition="in" filter="fade">
                                      <p:cBhvr>
                                        <p:cTn id="146" dur="500"/>
                                        <p:tgtEl>
                                          <p:spTgt spid="52"/>
                                        </p:tgtEl>
                                      </p:cBhvr>
                                    </p:animEffect>
                                  </p:childTnLst>
                                </p:cTn>
                              </p:par>
                              <p:par>
                                <p:cTn id="147" presetID="42" presetClass="path" presetSubtype="0" fill="hold" nodeType="withEffect">
                                  <p:stCondLst>
                                    <p:cond delay="400"/>
                                  </p:stCondLst>
                                  <p:childTnLst>
                                    <p:animMotion origin="layout" path="M 3.33333E-6 -2.71605E-6 L -0.18368 0.37439 " pathEditMode="relative" rAng="0" ptsTypes="AA">
                                      <p:cBhvr>
                                        <p:cTn id="148" dur="500" spd="-100000" fill="hold"/>
                                        <p:tgtEl>
                                          <p:spTgt spid="52"/>
                                        </p:tgtEl>
                                        <p:attrNameLst>
                                          <p:attrName>ppt_x</p:attrName>
                                          <p:attrName>ppt_y</p:attrName>
                                        </p:attrNameLst>
                                      </p:cBhvr>
                                      <p:rCtr x="-9184" y="18704"/>
                                    </p:animMotion>
                                  </p:childTnLst>
                                </p:cTn>
                              </p:par>
                              <p:par>
                                <p:cTn id="149" presetID="1" presetClass="entr" presetSubtype="0" fill="hold" grpId="0" nodeType="withEffect">
                                  <p:stCondLst>
                                    <p:cond delay="600"/>
                                  </p:stCondLst>
                                  <p:childTnLst>
                                    <p:set>
                                      <p:cBhvr>
                                        <p:cTn id="150" dur="1" fill="hold">
                                          <p:stCondLst>
                                            <p:cond delay="0"/>
                                          </p:stCondLst>
                                        </p:cTn>
                                        <p:tgtEl>
                                          <p:spTgt spid="25"/>
                                        </p:tgtEl>
                                        <p:attrNameLst>
                                          <p:attrName>style.visibility</p:attrName>
                                        </p:attrNameLst>
                                      </p:cBhvr>
                                      <p:to>
                                        <p:strVal val="visible"/>
                                      </p:to>
                                    </p:set>
                                  </p:childTnLst>
                                </p:cTn>
                              </p:par>
                              <p:par>
                                <p:cTn id="151" presetID="53" presetClass="entr" presetSubtype="16" fill="hold" grpId="1" nodeType="withEffect">
                                  <p:stCondLst>
                                    <p:cond delay="600"/>
                                  </p:stCondLst>
                                  <p:childTnLst>
                                    <p:set>
                                      <p:cBhvr>
                                        <p:cTn id="152" dur="1" fill="hold">
                                          <p:stCondLst>
                                            <p:cond delay="0"/>
                                          </p:stCondLst>
                                        </p:cTn>
                                        <p:tgtEl>
                                          <p:spTgt spid="25"/>
                                        </p:tgtEl>
                                        <p:attrNameLst>
                                          <p:attrName>style.visibility</p:attrName>
                                        </p:attrNameLst>
                                      </p:cBhvr>
                                      <p:to>
                                        <p:strVal val="visible"/>
                                      </p:to>
                                    </p:set>
                                    <p:anim calcmode="lin" valueType="num">
                                      <p:cBhvr>
                                        <p:cTn id="153" dur="500" fill="hold"/>
                                        <p:tgtEl>
                                          <p:spTgt spid="25"/>
                                        </p:tgtEl>
                                        <p:attrNameLst>
                                          <p:attrName>ppt_w</p:attrName>
                                        </p:attrNameLst>
                                      </p:cBhvr>
                                      <p:tavLst>
                                        <p:tav tm="0">
                                          <p:val>
                                            <p:fltVal val="0"/>
                                          </p:val>
                                        </p:tav>
                                        <p:tav tm="100000">
                                          <p:val>
                                            <p:strVal val="#ppt_w"/>
                                          </p:val>
                                        </p:tav>
                                      </p:tavLst>
                                    </p:anim>
                                    <p:anim calcmode="lin" valueType="num">
                                      <p:cBhvr>
                                        <p:cTn id="154" dur="500" fill="hold"/>
                                        <p:tgtEl>
                                          <p:spTgt spid="25"/>
                                        </p:tgtEl>
                                        <p:attrNameLst>
                                          <p:attrName>ppt_h</p:attrName>
                                        </p:attrNameLst>
                                      </p:cBhvr>
                                      <p:tavLst>
                                        <p:tav tm="0">
                                          <p:val>
                                            <p:fltVal val="0"/>
                                          </p:val>
                                        </p:tav>
                                        <p:tav tm="100000">
                                          <p:val>
                                            <p:strVal val="#ppt_h"/>
                                          </p:val>
                                        </p:tav>
                                      </p:tavLst>
                                    </p:anim>
                                    <p:animEffect transition="in" filter="fade">
                                      <p:cBhvr>
                                        <p:cTn id="155" dur="500"/>
                                        <p:tgtEl>
                                          <p:spTgt spid="25"/>
                                        </p:tgtEl>
                                      </p:cBhvr>
                                    </p:animEffect>
                                  </p:childTnLst>
                                </p:cTn>
                              </p:par>
                              <p:par>
                                <p:cTn id="156" presetID="42" presetClass="path" presetSubtype="0" fill="hold" grpId="2" nodeType="withEffect">
                                  <p:stCondLst>
                                    <p:cond delay="600"/>
                                  </p:stCondLst>
                                  <p:childTnLst>
                                    <p:animMotion origin="layout" path="M 5E-6 -6.17284E-7 L -0.19879 0.28333 " pathEditMode="relative" rAng="0" ptsTypes="AA">
                                      <p:cBhvr>
                                        <p:cTn id="157" dur="500" spd="-100000" fill="hold"/>
                                        <p:tgtEl>
                                          <p:spTgt spid="25"/>
                                        </p:tgtEl>
                                        <p:attrNameLst>
                                          <p:attrName>ppt_x</p:attrName>
                                          <p:attrName>ppt_y</p:attrName>
                                        </p:attrNameLst>
                                      </p:cBhvr>
                                      <p:rCtr x="-9948" y="14167"/>
                                    </p:animMotion>
                                  </p:childTnLst>
                                </p:cTn>
                              </p:par>
                            </p:childTnLst>
                          </p:cTn>
                        </p:par>
                        <p:par>
                          <p:cTn id="158" fill="hold">
                            <p:stCondLst>
                              <p:cond delay="1100"/>
                            </p:stCondLst>
                            <p:childTnLst>
                              <p:par>
                                <p:cTn id="159" presetID="22" presetClass="entr" presetSubtype="8" fill="hold" nodeType="afterEffect">
                                  <p:stCondLst>
                                    <p:cond delay="0"/>
                                  </p:stCondLst>
                                  <p:childTnLst>
                                    <p:set>
                                      <p:cBhvr>
                                        <p:cTn id="160" dur="1" fill="hold">
                                          <p:stCondLst>
                                            <p:cond delay="0"/>
                                          </p:stCondLst>
                                        </p:cTn>
                                        <p:tgtEl>
                                          <p:spTgt spid="34"/>
                                        </p:tgtEl>
                                        <p:attrNameLst>
                                          <p:attrName>style.visibility</p:attrName>
                                        </p:attrNameLst>
                                      </p:cBhvr>
                                      <p:to>
                                        <p:strVal val="visible"/>
                                      </p:to>
                                    </p:set>
                                    <p:animEffect transition="in" filter="wipe(left)">
                                      <p:cBhvr>
                                        <p:cTn id="161" dur="500"/>
                                        <p:tgtEl>
                                          <p:spTgt spid="34"/>
                                        </p:tgtEl>
                                      </p:cBhvr>
                                    </p:animEffect>
                                  </p:childTnLst>
                                </p:cTn>
                              </p:par>
                            </p:childTnLst>
                          </p:cTn>
                        </p:par>
                        <p:par>
                          <p:cTn id="162" fill="hold">
                            <p:stCondLst>
                              <p:cond delay="1600"/>
                            </p:stCondLst>
                            <p:childTnLst>
                              <p:par>
                                <p:cTn id="163" presetID="22" presetClass="entr" presetSubtype="8" fill="hold" grpId="0" nodeType="afterEffect">
                                  <p:stCondLst>
                                    <p:cond delay="0"/>
                                  </p:stCondLst>
                                  <p:childTnLst>
                                    <p:set>
                                      <p:cBhvr>
                                        <p:cTn id="164" dur="1" fill="hold">
                                          <p:stCondLst>
                                            <p:cond delay="0"/>
                                          </p:stCondLst>
                                        </p:cTn>
                                        <p:tgtEl>
                                          <p:spTgt spid="56"/>
                                        </p:tgtEl>
                                        <p:attrNameLst>
                                          <p:attrName>style.visibility</p:attrName>
                                        </p:attrNameLst>
                                      </p:cBhvr>
                                      <p:to>
                                        <p:strVal val="visible"/>
                                      </p:to>
                                    </p:set>
                                    <p:animEffect transition="in" filter="wipe(left)">
                                      <p:cBhvr>
                                        <p:cTn id="165" dur="500"/>
                                        <p:tgtEl>
                                          <p:spTgt spid="56"/>
                                        </p:tgtEl>
                                      </p:cBhvr>
                                    </p:animEffect>
                                  </p:childTnLst>
                                </p:cTn>
                              </p:par>
                              <p:par>
                                <p:cTn id="166" presetID="22" presetClass="entr" presetSubtype="8" fill="hold" grpId="0" nodeType="withEffect">
                                  <p:stCondLst>
                                    <p:cond delay="300"/>
                                  </p:stCondLst>
                                  <p:childTnLst>
                                    <p:set>
                                      <p:cBhvr>
                                        <p:cTn id="167" dur="1" fill="hold">
                                          <p:stCondLst>
                                            <p:cond delay="0"/>
                                          </p:stCondLst>
                                        </p:cTn>
                                        <p:tgtEl>
                                          <p:spTgt spid="35"/>
                                        </p:tgtEl>
                                        <p:attrNameLst>
                                          <p:attrName>style.visibility</p:attrName>
                                        </p:attrNameLst>
                                      </p:cBhvr>
                                      <p:to>
                                        <p:strVal val="visible"/>
                                      </p:to>
                                    </p:set>
                                    <p:animEffect transition="in" filter="wipe(left)">
                                      <p:cBhvr>
                                        <p:cTn id="168" dur="500"/>
                                        <p:tgtEl>
                                          <p:spTgt spid="35"/>
                                        </p:tgtEl>
                                      </p:cBhvr>
                                    </p:animEffect>
                                  </p:childTnLst>
                                </p:cTn>
                              </p:par>
                            </p:childTnLst>
                          </p:cTn>
                        </p:par>
                        <p:par>
                          <p:cTn id="169" fill="hold">
                            <p:stCondLst>
                              <p:cond delay="2400"/>
                            </p:stCondLst>
                            <p:childTnLst>
                              <p:par>
                                <p:cTn id="170" presetID="41" presetClass="entr" presetSubtype="0" fill="hold" grpId="0" nodeType="afterEffect">
                                  <p:stCondLst>
                                    <p:cond delay="0"/>
                                  </p:stCondLst>
                                  <p:iterate type="lt">
                                    <p:tmPct val="10000"/>
                                  </p:iterate>
                                  <p:childTnLst>
                                    <p:set>
                                      <p:cBhvr>
                                        <p:cTn id="171" dur="1" fill="hold">
                                          <p:stCondLst>
                                            <p:cond delay="0"/>
                                          </p:stCondLst>
                                        </p:cTn>
                                        <p:tgtEl>
                                          <p:spTgt spid="57"/>
                                        </p:tgtEl>
                                        <p:attrNameLst>
                                          <p:attrName>style.visibility</p:attrName>
                                        </p:attrNameLst>
                                      </p:cBhvr>
                                      <p:to>
                                        <p:strVal val="visible"/>
                                      </p:to>
                                    </p:set>
                                    <p:anim calcmode="lin" valueType="num">
                                      <p:cBhvr>
                                        <p:cTn id="172" dur="500" fill="hold"/>
                                        <p:tgtEl>
                                          <p:spTgt spid="57"/>
                                        </p:tgtEl>
                                        <p:attrNameLst>
                                          <p:attrName>ppt_x</p:attrName>
                                        </p:attrNameLst>
                                      </p:cBhvr>
                                      <p:tavLst>
                                        <p:tav tm="0">
                                          <p:val>
                                            <p:strVal val="#ppt_x"/>
                                          </p:val>
                                        </p:tav>
                                        <p:tav tm="50000">
                                          <p:val>
                                            <p:strVal val="#ppt_x+.1"/>
                                          </p:val>
                                        </p:tav>
                                        <p:tav tm="100000">
                                          <p:val>
                                            <p:strVal val="#ppt_x"/>
                                          </p:val>
                                        </p:tav>
                                      </p:tavLst>
                                    </p:anim>
                                    <p:anim calcmode="lin" valueType="num">
                                      <p:cBhvr>
                                        <p:cTn id="173" dur="500" fill="hold"/>
                                        <p:tgtEl>
                                          <p:spTgt spid="57"/>
                                        </p:tgtEl>
                                        <p:attrNameLst>
                                          <p:attrName>ppt_y</p:attrName>
                                        </p:attrNameLst>
                                      </p:cBhvr>
                                      <p:tavLst>
                                        <p:tav tm="0">
                                          <p:val>
                                            <p:strVal val="#ppt_y"/>
                                          </p:val>
                                        </p:tav>
                                        <p:tav tm="100000">
                                          <p:val>
                                            <p:strVal val="#ppt_y"/>
                                          </p:val>
                                        </p:tav>
                                      </p:tavLst>
                                    </p:anim>
                                    <p:anim calcmode="lin" valueType="num">
                                      <p:cBhvr>
                                        <p:cTn id="174" dur="500" fill="hold"/>
                                        <p:tgtEl>
                                          <p:spTgt spid="57"/>
                                        </p:tgtEl>
                                        <p:attrNameLst>
                                          <p:attrName>ppt_h</p:attrName>
                                        </p:attrNameLst>
                                      </p:cBhvr>
                                      <p:tavLst>
                                        <p:tav tm="0">
                                          <p:val>
                                            <p:strVal val="#ppt_h/10"/>
                                          </p:val>
                                        </p:tav>
                                        <p:tav tm="50000">
                                          <p:val>
                                            <p:strVal val="#ppt_h+.01"/>
                                          </p:val>
                                        </p:tav>
                                        <p:tav tm="100000">
                                          <p:val>
                                            <p:strVal val="#ppt_h"/>
                                          </p:val>
                                        </p:tav>
                                      </p:tavLst>
                                    </p:anim>
                                    <p:anim calcmode="lin" valueType="num">
                                      <p:cBhvr>
                                        <p:cTn id="175" dur="500" fill="hold"/>
                                        <p:tgtEl>
                                          <p:spTgt spid="57"/>
                                        </p:tgtEl>
                                        <p:attrNameLst>
                                          <p:attrName>ppt_w</p:attrName>
                                        </p:attrNameLst>
                                      </p:cBhvr>
                                      <p:tavLst>
                                        <p:tav tm="0">
                                          <p:val>
                                            <p:strVal val="#ppt_w/10"/>
                                          </p:val>
                                        </p:tav>
                                        <p:tav tm="50000">
                                          <p:val>
                                            <p:strVal val="#ppt_w+.01"/>
                                          </p:val>
                                        </p:tav>
                                        <p:tav tm="100000">
                                          <p:val>
                                            <p:strVal val="#ppt_w"/>
                                          </p:val>
                                        </p:tav>
                                      </p:tavLst>
                                    </p:anim>
                                    <p:animEffect transition="in" filter="fade">
                                      <p:cBhvr>
                                        <p:cTn id="176" dur="500" tmFilter="0,0; .5, 1; 1, 1"/>
                                        <p:tgtEl>
                                          <p:spTgt spid="57"/>
                                        </p:tgtEl>
                                      </p:cBhvr>
                                    </p:animEffect>
                                  </p:childTnLst>
                                </p:cTn>
                              </p:par>
                            </p:childTnLst>
                          </p:cTn>
                        </p:par>
                        <p:par>
                          <p:cTn id="177" fill="hold">
                            <p:stCondLst>
                              <p:cond delay="4150"/>
                            </p:stCondLst>
                            <p:childTnLst>
                              <p:par>
                                <p:cTn id="178" presetID="10" presetClass="entr" presetSubtype="0" fill="hold" grpId="0" nodeType="afterEffect">
                                  <p:stCondLst>
                                    <p:cond delay="0"/>
                                  </p:stCondLst>
                                  <p:childTnLst>
                                    <p:set>
                                      <p:cBhvr>
                                        <p:cTn id="179" dur="1" fill="hold">
                                          <p:stCondLst>
                                            <p:cond delay="0"/>
                                          </p:stCondLst>
                                        </p:cTn>
                                        <p:tgtEl>
                                          <p:spTgt spid="59"/>
                                        </p:tgtEl>
                                        <p:attrNameLst>
                                          <p:attrName>style.visibility</p:attrName>
                                        </p:attrNameLst>
                                      </p:cBhvr>
                                      <p:to>
                                        <p:strVal val="visible"/>
                                      </p:to>
                                    </p:set>
                                    <p:animEffect transition="in" filter="fade">
                                      <p:cBhvr>
                                        <p:cTn id="180" dur="2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9" showWhenStopped="0">
                <p:cTn id="181" repeatCount="indefinite" fill="remove" display="0">
                  <p:stCondLst>
                    <p:cond delay="indefinite"/>
                  </p:stCondLst>
                  <p:endCondLst>
                    <p:cond evt="onStopAudio" delay="0">
                      <p:tgtEl>
                        <p:sldTgt/>
                      </p:tgtEl>
                    </p:cond>
                  </p:endCondLst>
                </p:cTn>
                <p:tgtEl>
                  <p:spTgt spid="10"/>
                </p:tgtEl>
              </p:cMediaNode>
            </p:audio>
          </p:childTnLst>
        </p:cTn>
      </p:par>
    </p:tnLst>
    <p:bldLst>
      <p:bldP spid="11" grpId="0" animBg="1"/>
      <p:bldP spid="11" grpId="1" animBg="1"/>
      <p:bldP spid="11" grpId="2" animBg="1"/>
      <p:bldP spid="12" grpId="0" animBg="1"/>
      <p:bldP spid="12" grpId="1" animBg="1"/>
      <p:bldP spid="12" grpId="2" animBg="1"/>
      <p:bldP spid="25" grpId="0" animBg="1"/>
      <p:bldP spid="25" grpId="1" animBg="1"/>
      <p:bldP spid="25" grpId="2" animBg="1"/>
      <p:bldP spid="26" grpId="0" animBg="1"/>
      <p:bldP spid="26" grpId="1" animBg="1"/>
      <p:bldP spid="26" grpId="2" animBg="1"/>
      <p:bldP spid="38" grpId="0" animBg="1"/>
      <p:bldP spid="38" grpId="1" animBg="1"/>
      <p:bldP spid="38" grpId="2" animBg="1"/>
      <p:bldP spid="48" grpId="0" animBg="1"/>
      <p:bldP spid="48" grpId="1" animBg="1"/>
      <p:bldP spid="48" grpId="2" animBg="1"/>
      <p:bldP spid="55" grpId="0" animBg="1"/>
      <p:bldP spid="55" grpId="1" animBg="1"/>
      <p:bldP spid="55" grpId="2" animBg="1"/>
      <p:bldP spid="56" grpId="0"/>
      <p:bldP spid="57" grpId="0"/>
      <p:bldP spid="59" grpId="0"/>
      <p:bldP spid="3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5" name="直接箭头连接符 104">
            <a:extLst>
              <a:ext uri="{FF2B5EF4-FFF2-40B4-BE49-F238E27FC236}">
                <a16:creationId xmlns:a16="http://schemas.microsoft.com/office/drawing/2014/main" id="{FE7E8DA7-4F02-48A6-943F-20F8A109E422}"/>
              </a:ext>
            </a:extLst>
          </p:cNvPr>
          <p:cNvCxnSpPr>
            <a:stCxn id="104" idx="2"/>
            <a:endCxn id="68" idx="2"/>
          </p:cNvCxnSpPr>
          <p:nvPr/>
        </p:nvCxnSpPr>
        <p:spPr>
          <a:xfrm flipV="1">
            <a:off x="2525697" y="1999641"/>
            <a:ext cx="2467409" cy="19763"/>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630A2CE5-FE6F-4E24-AB8D-6E764CFE6B2D}"/>
              </a:ext>
            </a:extLst>
          </p:cNvPr>
          <p:cNvCxnSpPr>
            <a:cxnSpLocks/>
            <a:stCxn id="93" idx="2"/>
            <a:endCxn id="67" idx="2"/>
          </p:cNvCxnSpPr>
          <p:nvPr/>
        </p:nvCxnSpPr>
        <p:spPr>
          <a:xfrm flipH="1" flipV="1">
            <a:off x="4970152" y="1999641"/>
            <a:ext cx="1408267" cy="2699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1774845"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赛题介绍</a:t>
            </a:r>
          </a:p>
        </p:txBody>
      </p:sp>
      <p:sp>
        <p:nvSpPr>
          <p:cNvPr id="27" name="TextBox 26"/>
          <p:cNvSpPr txBox="1"/>
          <p:nvPr/>
        </p:nvSpPr>
        <p:spPr>
          <a:xfrm>
            <a:off x="3081368" y="231078"/>
            <a:ext cx="1980029"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INTRODUCTION</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012550"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37" name="组合 36">
            <a:extLst>
              <a:ext uri="{FF2B5EF4-FFF2-40B4-BE49-F238E27FC236}">
                <a16:creationId xmlns:a16="http://schemas.microsoft.com/office/drawing/2014/main" id="{8FB819F2-8938-4ADA-BB7B-3026CAB4B160}"/>
              </a:ext>
            </a:extLst>
          </p:cNvPr>
          <p:cNvGrpSpPr/>
          <p:nvPr/>
        </p:nvGrpSpPr>
        <p:grpSpPr>
          <a:xfrm>
            <a:off x="526264" y="2965144"/>
            <a:ext cx="1973284" cy="647267"/>
            <a:chOff x="2492587" y="1913144"/>
            <a:chExt cx="3944092" cy="1301106"/>
          </a:xfrm>
          <a:effectLst>
            <a:outerShdw blurRad="254000" dist="254000" dir="8100000" algn="tr" rotWithShape="0">
              <a:prstClr val="black">
                <a:alpha val="50000"/>
              </a:prstClr>
            </a:outerShdw>
          </a:effectLst>
        </p:grpSpPr>
        <p:sp>
          <p:nvSpPr>
            <p:cNvPr id="38" name="椭圆 37">
              <a:extLst>
                <a:ext uri="{FF2B5EF4-FFF2-40B4-BE49-F238E27FC236}">
                  <a16:creationId xmlns:a16="http://schemas.microsoft.com/office/drawing/2014/main" id="{8A1AF5E0-2BA1-410D-89DF-D21BA8B07304}"/>
                </a:ext>
              </a:extLst>
            </p:cNvPr>
            <p:cNvSpPr/>
            <p:nvPr/>
          </p:nvSpPr>
          <p:spPr>
            <a:xfrm>
              <a:off x="2492587" y="1913144"/>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TextBox 55">
              <a:extLst>
                <a:ext uri="{FF2B5EF4-FFF2-40B4-BE49-F238E27FC236}">
                  <a16:creationId xmlns:a16="http://schemas.microsoft.com/office/drawing/2014/main" id="{B7D94472-E847-4EBD-B5B3-B06378034086}"/>
                </a:ext>
              </a:extLst>
            </p:cNvPr>
            <p:cNvSpPr txBox="1"/>
            <p:nvPr/>
          </p:nvSpPr>
          <p:spPr>
            <a:xfrm>
              <a:off x="2963657" y="2187510"/>
              <a:ext cx="3473022" cy="742414"/>
            </a:xfrm>
            <a:prstGeom prst="rect">
              <a:avLst/>
            </a:prstGeom>
            <a:solidFill>
              <a:schemeClr val="tx1">
                <a:lumMod val="95000"/>
                <a:lumOff val="5000"/>
              </a:schemeClr>
            </a:solidFill>
          </p:spPr>
          <p:txBody>
            <a:bodyPr wrap="none" rtlCol="0">
              <a:spAutoFit/>
            </a:bodyPr>
            <a:lstStyle/>
            <a:p>
              <a:r>
                <a:rPr lang="zh-CN" altLang="en-US" dirty="0">
                  <a:solidFill>
                    <a:schemeClr val="bg1"/>
                  </a:solidFill>
                  <a:latin typeface="Watford DB" pitchFamily="2" charset="0"/>
                  <a:ea typeface="造字工房劲黑（非商用）常规体" pitchFamily="50" charset="-122"/>
                </a:rPr>
                <a:t>数据挖掘任务</a:t>
              </a:r>
            </a:p>
          </p:txBody>
        </p:sp>
      </p:gr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1</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cxnSp>
        <p:nvCxnSpPr>
          <p:cNvPr id="52" name="直接连接符 51">
            <a:extLst>
              <a:ext uri="{FF2B5EF4-FFF2-40B4-BE49-F238E27FC236}">
                <a16:creationId xmlns:a16="http://schemas.microsoft.com/office/drawing/2014/main" id="{84D4F76D-569D-4C11-ACAD-514D16327D00}"/>
              </a:ext>
            </a:extLst>
          </p:cNvPr>
          <p:cNvCxnSpPr>
            <a:cxnSpLocks/>
            <a:stCxn id="63" idx="1"/>
          </p:cNvCxnSpPr>
          <p:nvPr/>
        </p:nvCxnSpPr>
        <p:spPr>
          <a:xfrm flipH="1" flipV="1">
            <a:off x="5586606" y="2213889"/>
            <a:ext cx="465602" cy="33776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28824565-D655-4B68-B226-0329689DE82B}"/>
              </a:ext>
            </a:extLst>
          </p:cNvPr>
          <p:cNvCxnSpPr>
            <a:cxnSpLocks/>
            <a:stCxn id="58" idx="3"/>
          </p:cNvCxnSpPr>
          <p:nvPr/>
        </p:nvCxnSpPr>
        <p:spPr>
          <a:xfrm flipH="1">
            <a:off x="5617815" y="1509216"/>
            <a:ext cx="463744" cy="34548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椭圆 57">
            <a:extLst>
              <a:ext uri="{FF2B5EF4-FFF2-40B4-BE49-F238E27FC236}">
                <a16:creationId xmlns:a16="http://schemas.microsoft.com/office/drawing/2014/main" id="{62AF1C7D-AEA3-4CBF-81EC-CF22813C7A32}"/>
              </a:ext>
            </a:extLst>
          </p:cNvPr>
          <p:cNvSpPr/>
          <p:nvPr/>
        </p:nvSpPr>
        <p:spPr>
          <a:xfrm>
            <a:off x="5950060" y="724229"/>
            <a:ext cx="897930" cy="919669"/>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latin typeface="幼圆" panose="02010509060101010101" pitchFamily="49" charset="-122"/>
                <a:ea typeface="幼圆" panose="02010509060101010101" pitchFamily="49" charset="-122"/>
              </a:rPr>
              <a:t>差分隐私</a:t>
            </a:r>
          </a:p>
        </p:txBody>
      </p:sp>
      <p:sp>
        <p:nvSpPr>
          <p:cNvPr id="63" name="椭圆 62">
            <a:extLst>
              <a:ext uri="{FF2B5EF4-FFF2-40B4-BE49-F238E27FC236}">
                <a16:creationId xmlns:a16="http://schemas.microsoft.com/office/drawing/2014/main" id="{41D95177-AB78-41BF-B169-F4F24F197439}"/>
              </a:ext>
            </a:extLst>
          </p:cNvPr>
          <p:cNvSpPr/>
          <p:nvPr/>
        </p:nvSpPr>
        <p:spPr>
          <a:xfrm>
            <a:off x="5915673" y="2418662"/>
            <a:ext cx="932317" cy="908105"/>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t>…</a:t>
            </a:r>
            <a:endParaRPr lang="zh-CN" altLang="en-US" sz="4400" b="1" dirty="0"/>
          </a:p>
        </p:txBody>
      </p:sp>
      <p:sp>
        <p:nvSpPr>
          <p:cNvPr id="93" name="椭圆 92">
            <a:extLst>
              <a:ext uri="{FF2B5EF4-FFF2-40B4-BE49-F238E27FC236}">
                <a16:creationId xmlns:a16="http://schemas.microsoft.com/office/drawing/2014/main" id="{6C480BDB-3C3C-4036-BF1A-976B1F69AD7A}"/>
              </a:ext>
            </a:extLst>
          </p:cNvPr>
          <p:cNvSpPr/>
          <p:nvPr/>
        </p:nvSpPr>
        <p:spPr>
          <a:xfrm>
            <a:off x="6378419" y="1566800"/>
            <a:ext cx="897930" cy="919669"/>
          </a:xfrm>
          <a:prstGeom prst="ellipse">
            <a:avLst/>
          </a:prstGeom>
          <a:solidFill>
            <a:schemeClr val="tx1">
              <a:lumMod val="95000"/>
              <a:lumOff val="5000"/>
            </a:schemeClr>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K-</a:t>
            </a:r>
          </a:p>
          <a:p>
            <a:pPr algn="ctr"/>
            <a:r>
              <a:rPr lang="zh-CN" altLang="en-US" sz="1600" dirty="0"/>
              <a:t>匿名</a:t>
            </a:r>
          </a:p>
        </p:txBody>
      </p:sp>
      <p:grpSp>
        <p:nvGrpSpPr>
          <p:cNvPr id="100" name="组合 99">
            <a:extLst>
              <a:ext uri="{FF2B5EF4-FFF2-40B4-BE49-F238E27FC236}">
                <a16:creationId xmlns:a16="http://schemas.microsoft.com/office/drawing/2014/main" id="{00FBEE71-A2F0-45DE-A2A7-0F4ED3A5614D}"/>
              </a:ext>
            </a:extLst>
          </p:cNvPr>
          <p:cNvGrpSpPr/>
          <p:nvPr/>
        </p:nvGrpSpPr>
        <p:grpSpPr>
          <a:xfrm>
            <a:off x="2502743" y="1481356"/>
            <a:ext cx="1051698" cy="1076095"/>
            <a:chOff x="3851771" y="1163107"/>
            <a:chExt cx="1402358" cy="1402358"/>
          </a:xfrm>
        </p:grpSpPr>
        <p:grpSp>
          <p:nvGrpSpPr>
            <p:cNvPr id="101" name="组合 100">
              <a:extLst>
                <a:ext uri="{FF2B5EF4-FFF2-40B4-BE49-F238E27FC236}">
                  <a16:creationId xmlns:a16="http://schemas.microsoft.com/office/drawing/2014/main" id="{231DE00B-DF69-4F2B-B0CB-06CDAB4B80FE}"/>
                </a:ext>
              </a:extLst>
            </p:cNvPr>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103" name="同心圆 77">
                <a:extLst>
                  <a:ext uri="{FF2B5EF4-FFF2-40B4-BE49-F238E27FC236}">
                    <a16:creationId xmlns:a16="http://schemas.microsoft.com/office/drawing/2014/main" id="{B2716BF6-C56B-4CD8-AC49-7D70DE093113}"/>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4" name="椭圆 103">
                <a:extLst>
                  <a:ext uri="{FF2B5EF4-FFF2-40B4-BE49-F238E27FC236}">
                    <a16:creationId xmlns:a16="http://schemas.microsoft.com/office/drawing/2014/main" id="{2B87202A-D277-45A5-B0DA-6D2878ACA764}"/>
                  </a:ext>
                </a:extLst>
              </p:cNvPr>
              <p:cNvSpPr/>
              <p:nvPr/>
            </p:nvSpPr>
            <p:spPr>
              <a:xfrm>
                <a:off x="392112" y="760412"/>
                <a:ext cx="3825875"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2" name="TextBox 76">
              <a:extLst>
                <a:ext uri="{FF2B5EF4-FFF2-40B4-BE49-F238E27FC236}">
                  <a16:creationId xmlns:a16="http://schemas.microsoft.com/office/drawing/2014/main" id="{BA632016-0FC8-44A9-816D-64C5FF1CA5C7}"/>
                </a:ext>
              </a:extLst>
            </p:cNvPr>
            <p:cNvSpPr txBox="1"/>
            <p:nvPr/>
          </p:nvSpPr>
          <p:spPr>
            <a:xfrm>
              <a:off x="4023124" y="1290309"/>
              <a:ext cx="1200399" cy="1082948"/>
            </a:xfrm>
            <a:prstGeom prst="rect">
              <a:avLst/>
            </a:prstGeom>
            <a:noFill/>
          </p:spPr>
          <p:txBody>
            <a:bodyPr wrap="square" rtlCol="0">
              <a:spAutoFit/>
            </a:bodyPr>
            <a:lstStyle/>
            <a:p>
              <a:r>
                <a:rPr lang="zh-CN" altLang="en-US" sz="2400" b="1" spc="300" dirty="0">
                  <a:solidFill>
                    <a:srgbClr val="C00000"/>
                  </a:solidFill>
                  <a:latin typeface="幼圆" panose="02010509060101010101" pitchFamily="49" charset="-122"/>
                  <a:ea typeface="幼圆" panose="02010509060101010101" pitchFamily="49" charset="-122"/>
                </a:rPr>
                <a:t>隐私识别</a:t>
              </a:r>
            </a:p>
          </p:txBody>
        </p:sp>
      </p:grpSp>
      <p:sp>
        <p:nvSpPr>
          <p:cNvPr id="97" name="文本框 96">
            <a:extLst>
              <a:ext uri="{FF2B5EF4-FFF2-40B4-BE49-F238E27FC236}">
                <a16:creationId xmlns:a16="http://schemas.microsoft.com/office/drawing/2014/main" id="{BD23D5D8-599F-4C94-95E2-B3D12D5FE38D}"/>
              </a:ext>
            </a:extLst>
          </p:cNvPr>
          <p:cNvSpPr txBox="1"/>
          <p:nvPr/>
        </p:nvSpPr>
        <p:spPr>
          <a:xfrm>
            <a:off x="1177225" y="4174238"/>
            <a:ext cx="6254786" cy="738664"/>
          </a:xfrm>
          <a:prstGeom prst="rect">
            <a:avLst/>
          </a:prstGeom>
          <a:noFill/>
        </p:spPr>
        <p:txBody>
          <a:bodyPr wrap="square" rtlCol="0">
            <a:spAutoFit/>
          </a:bodyPr>
          <a:lstStyle/>
          <a:p>
            <a:r>
              <a:rPr lang="zh-CN" altLang="en-US" sz="1400" dirty="0"/>
              <a:t>包括但不限于：</a:t>
            </a:r>
            <a:br>
              <a:rPr lang="zh-CN" altLang="en-US" sz="1400" dirty="0"/>
            </a:br>
            <a:r>
              <a:rPr lang="zh-CN" altLang="en-US" sz="1400" dirty="0"/>
              <a:t>（</a:t>
            </a:r>
            <a:r>
              <a:rPr lang="en-US" altLang="zh-CN" sz="1400" dirty="0"/>
              <a:t>1</a:t>
            </a:r>
            <a:r>
              <a:rPr lang="zh-CN" altLang="en-US" sz="1400" dirty="0"/>
              <a:t>）公司或个人基本信息：账号、姓名、联系方式、地址等；</a:t>
            </a:r>
            <a:br>
              <a:rPr lang="zh-CN" altLang="en-US" sz="1400" dirty="0"/>
            </a:br>
            <a:r>
              <a:rPr lang="zh-CN" altLang="en-US" sz="1400" dirty="0"/>
              <a:t>（</a:t>
            </a:r>
            <a:r>
              <a:rPr lang="en-US" altLang="zh-CN" sz="1400" dirty="0"/>
              <a:t>2</a:t>
            </a:r>
            <a:r>
              <a:rPr lang="zh-CN" altLang="en-US" sz="1400" dirty="0"/>
              <a:t>）商业秘密：制造方法、工艺流程、产品名称、专利名称等。</a:t>
            </a:r>
          </a:p>
        </p:txBody>
      </p:sp>
      <p:sp>
        <p:nvSpPr>
          <p:cNvPr id="3" name="文本框 2">
            <a:extLst>
              <a:ext uri="{FF2B5EF4-FFF2-40B4-BE49-F238E27FC236}">
                <a16:creationId xmlns:a16="http://schemas.microsoft.com/office/drawing/2014/main" id="{08485B52-7CA0-45F7-8D80-EF208A8CC139}"/>
              </a:ext>
            </a:extLst>
          </p:cNvPr>
          <p:cNvSpPr txBox="1"/>
          <p:nvPr/>
        </p:nvSpPr>
        <p:spPr>
          <a:xfrm>
            <a:off x="1177225" y="3578833"/>
            <a:ext cx="6355851" cy="523220"/>
          </a:xfrm>
          <a:prstGeom prst="rect">
            <a:avLst/>
          </a:prstGeom>
          <a:noFill/>
        </p:spPr>
        <p:txBody>
          <a:bodyPr wrap="square" rtlCol="0">
            <a:spAutoFit/>
          </a:bodyPr>
          <a:lstStyle/>
          <a:p>
            <a:r>
              <a:rPr lang="zh-CN" altLang="en-US" sz="2000" b="1" dirty="0"/>
              <a:t>从</a:t>
            </a:r>
            <a:r>
              <a:rPr lang="zh-CN" altLang="en-US" sz="2800" b="1" dirty="0">
                <a:solidFill>
                  <a:srgbClr val="C00000"/>
                </a:solidFill>
                <a:latin typeface="幼圆" panose="02010509060101010101" pitchFamily="49" charset="-122"/>
                <a:ea typeface="幼圆" panose="02010509060101010101" pitchFamily="49" charset="-122"/>
              </a:rPr>
              <a:t>非结构化商业文本</a:t>
            </a:r>
            <a:r>
              <a:rPr lang="zh-CN" altLang="en-US" sz="2000" b="1" dirty="0"/>
              <a:t>信息中识别</a:t>
            </a:r>
            <a:r>
              <a:rPr lang="zh-CN" altLang="en-US" sz="2800" b="1" dirty="0">
                <a:solidFill>
                  <a:srgbClr val="C00000"/>
                </a:solidFill>
                <a:latin typeface="幼圆" panose="02010509060101010101" pitchFamily="49" charset="-122"/>
                <a:ea typeface="幼圆" panose="02010509060101010101" pitchFamily="49" charset="-122"/>
              </a:rPr>
              <a:t>隐私数据</a:t>
            </a:r>
            <a:endParaRPr lang="en-US" altLang="zh-CN" sz="2800" b="1" dirty="0">
              <a:solidFill>
                <a:srgbClr val="C00000"/>
              </a:solidFill>
              <a:latin typeface="幼圆" panose="02010509060101010101" pitchFamily="49" charset="-122"/>
              <a:ea typeface="幼圆" panose="02010509060101010101" pitchFamily="49" charset="-122"/>
            </a:endParaRPr>
          </a:p>
        </p:txBody>
      </p:sp>
      <p:sp>
        <p:nvSpPr>
          <p:cNvPr id="113" name="矩形: 圆角 112">
            <a:extLst>
              <a:ext uri="{FF2B5EF4-FFF2-40B4-BE49-F238E27FC236}">
                <a16:creationId xmlns:a16="http://schemas.microsoft.com/office/drawing/2014/main" id="{91B39A98-C430-4F2C-964F-1BD676BE3DA6}"/>
              </a:ext>
            </a:extLst>
          </p:cNvPr>
          <p:cNvSpPr/>
          <p:nvPr/>
        </p:nvSpPr>
        <p:spPr>
          <a:xfrm>
            <a:off x="4572000" y="633140"/>
            <a:ext cx="3138580" cy="2826371"/>
          </a:xfrm>
          <a:prstGeom prst="roundRect">
            <a:avLst/>
          </a:prstGeom>
          <a:noFill/>
          <a:ln w="57150">
            <a:prstDash val="sysDot"/>
          </a:ln>
          <a:effectLst>
            <a:outerShdw blurRad="50800" dist="38100" dir="8100000" algn="tr"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sp>
        <p:nvSpPr>
          <p:cNvPr id="114" name="矩形: 圆角 113">
            <a:extLst>
              <a:ext uri="{FF2B5EF4-FFF2-40B4-BE49-F238E27FC236}">
                <a16:creationId xmlns:a16="http://schemas.microsoft.com/office/drawing/2014/main" id="{39C9E5E3-1782-4609-ACC2-884B6977B50B}"/>
              </a:ext>
            </a:extLst>
          </p:cNvPr>
          <p:cNvSpPr/>
          <p:nvPr/>
        </p:nvSpPr>
        <p:spPr>
          <a:xfrm>
            <a:off x="1965840" y="1207993"/>
            <a:ext cx="2046302" cy="1612271"/>
          </a:xfrm>
          <a:prstGeom prst="roundRect">
            <a:avLst/>
          </a:prstGeom>
          <a:noFill/>
          <a:ln w="57150">
            <a:prstDash val="sysDot"/>
          </a:ln>
          <a:effectLst>
            <a:outerShdw blurRad="50800" dist="38100" dir="8100000" algn="tr"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sp>
        <p:nvSpPr>
          <p:cNvPr id="115" name="文本框 114">
            <a:extLst>
              <a:ext uri="{FF2B5EF4-FFF2-40B4-BE49-F238E27FC236}">
                <a16:creationId xmlns:a16="http://schemas.microsoft.com/office/drawing/2014/main" id="{A251D33A-9F18-4805-B73C-78860718D474}"/>
              </a:ext>
            </a:extLst>
          </p:cNvPr>
          <p:cNvSpPr txBox="1"/>
          <p:nvPr/>
        </p:nvSpPr>
        <p:spPr>
          <a:xfrm>
            <a:off x="7345410" y="1355562"/>
            <a:ext cx="749141" cy="1472721"/>
          </a:xfrm>
          <a:prstGeom prst="roundRect">
            <a:avLst/>
          </a:prstGeom>
          <a:solidFill>
            <a:schemeClr val="bg1">
              <a:lumMod val="95000"/>
            </a:schemeClr>
          </a:solidFill>
          <a:ln w="57150">
            <a:prstDash val="sysDot"/>
          </a:ln>
          <a:effectLst>
            <a:outerShdw blurRad="50800" dist="38100" dir="8100000" algn="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vert="eaVert" wrap="square" rtlCol="0">
            <a:spAutoFit/>
          </a:bodyPr>
          <a:lstStyle/>
          <a:p>
            <a:r>
              <a:rPr lang="zh-CN" altLang="en-US" sz="3200" b="1" dirty="0">
                <a:latin typeface="幼圆" panose="02010509060101010101" pitchFamily="49" charset="-122"/>
                <a:ea typeface="幼圆" panose="02010509060101010101" pitchFamily="49" charset="-122"/>
              </a:rPr>
              <a:t> 成熟</a:t>
            </a:r>
          </a:p>
        </p:txBody>
      </p:sp>
      <p:sp>
        <p:nvSpPr>
          <p:cNvPr id="118" name="文本框 117">
            <a:extLst>
              <a:ext uri="{FF2B5EF4-FFF2-40B4-BE49-F238E27FC236}">
                <a16:creationId xmlns:a16="http://schemas.microsoft.com/office/drawing/2014/main" id="{907609C7-1D7A-450E-B0B0-8CA212DC8CCE}"/>
              </a:ext>
            </a:extLst>
          </p:cNvPr>
          <p:cNvSpPr txBox="1"/>
          <p:nvPr/>
        </p:nvSpPr>
        <p:spPr>
          <a:xfrm>
            <a:off x="1587069" y="1683866"/>
            <a:ext cx="742593" cy="671074"/>
          </a:xfrm>
          <a:prstGeom prst="roundRect">
            <a:avLst/>
          </a:prstGeom>
          <a:solidFill>
            <a:schemeClr val="bg1">
              <a:lumMod val="85000"/>
            </a:schemeClr>
          </a:solidFill>
          <a:ln w="57150">
            <a:prstDash val="sysDot"/>
          </a:ln>
          <a:effectLst>
            <a:outerShdw blurRad="50800" dist="38100" dir="8100000" algn="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vert="eaVert" wrap="square" rtlCol="0">
            <a:spAutoFit/>
          </a:bodyPr>
          <a:lstStyle/>
          <a:p>
            <a:pPr algn="ctr"/>
            <a:r>
              <a:rPr lang="zh-CN" altLang="en-US" sz="3200" b="1" dirty="0">
                <a:latin typeface="幼圆" panose="02010509060101010101" pitchFamily="49" charset="-122"/>
                <a:ea typeface="幼圆" panose="02010509060101010101" pitchFamily="49" charset="-122"/>
              </a:rPr>
              <a:t>？</a:t>
            </a:r>
          </a:p>
        </p:txBody>
      </p:sp>
      <p:grpSp>
        <p:nvGrpSpPr>
          <p:cNvPr id="64" name="组合 63">
            <a:extLst>
              <a:ext uri="{FF2B5EF4-FFF2-40B4-BE49-F238E27FC236}">
                <a16:creationId xmlns:a16="http://schemas.microsoft.com/office/drawing/2014/main" id="{CBD1F01C-71C8-4816-861F-90F2DF432397}"/>
              </a:ext>
            </a:extLst>
          </p:cNvPr>
          <p:cNvGrpSpPr/>
          <p:nvPr/>
        </p:nvGrpSpPr>
        <p:grpSpPr>
          <a:xfrm>
            <a:off x="4970152" y="1461593"/>
            <a:ext cx="1051698" cy="1076095"/>
            <a:chOff x="3851771" y="1163107"/>
            <a:chExt cx="1402358" cy="1402358"/>
          </a:xfrm>
        </p:grpSpPr>
        <p:grpSp>
          <p:nvGrpSpPr>
            <p:cNvPr id="65" name="组合 64">
              <a:extLst>
                <a:ext uri="{FF2B5EF4-FFF2-40B4-BE49-F238E27FC236}">
                  <a16:creationId xmlns:a16="http://schemas.microsoft.com/office/drawing/2014/main" id="{671C39B1-B88C-4C14-A033-C1797F903B34}"/>
                </a:ext>
              </a:extLst>
            </p:cNvPr>
            <p:cNvGrpSpPr/>
            <p:nvPr/>
          </p:nvGrpSpPr>
          <p:grpSpPr>
            <a:xfrm>
              <a:off x="3851771" y="1163107"/>
              <a:ext cx="1402358" cy="1402358"/>
              <a:chOff x="304800" y="673100"/>
              <a:chExt cx="4000500" cy="4000500"/>
            </a:xfrm>
            <a:effectLst>
              <a:outerShdw blurRad="444500" dist="254000" dir="8100000" algn="tr" rotWithShape="0">
                <a:prstClr val="black">
                  <a:alpha val="50000"/>
                </a:prstClr>
              </a:outerShdw>
            </a:effectLst>
          </p:grpSpPr>
          <p:sp>
            <p:nvSpPr>
              <p:cNvPr id="67" name="同心圆 77">
                <a:extLst>
                  <a:ext uri="{FF2B5EF4-FFF2-40B4-BE49-F238E27FC236}">
                    <a16:creationId xmlns:a16="http://schemas.microsoft.com/office/drawing/2014/main" id="{BF7BE53E-9F5F-4124-942F-1BD9F432DA36}"/>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8" name="椭圆 67">
                <a:extLst>
                  <a:ext uri="{FF2B5EF4-FFF2-40B4-BE49-F238E27FC236}">
                    <a16:creationId xmlns:a16="http://schemas.microsoft.com/office/drawing/2014/main" id="{E942C8D0-1435-4C2F-BDBB-E415975F831C}"/>
                  </a:ext>
                </a:extLst>
              </p:cNvPr>
              <p:cNvSpPr/>
              <p:nvPr/>
            </p:nvSpPr>
            <p:spPr>
              <a:xfrm>
                <a:off x="392112" y="760412"/>
                <a:ext cx="3825875" cy="3825875"/>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TextBox 76">
              <a:extLst>
                <a:ext uri="{FF2B5EF4-FFF2-40B4-BE49-F238E27FC236}">
                  <a16:creationId xmlns:a16="http://schemas.microsoft.com/office/drawing/2014/main" id="{A42E9E19-2441-429C-AD5E-F653147ED5F4}"/>
                </a:ext>
              </a:extLst>
            </p:cNvPr>
            <p:cNvSpPr txBox="1"/>
            <p:nvPr/>
          </p:nvSpPr>
          <p:spPr>
            <a:xfrm>
              <a:off x="4023124" y="1290309"/>
              <a:ext cx="1200399" cy="1082948"/>
            </a:xfrm>
            <a:prstGeom prst="rect">
              <a:avLst/>
            </a:prstGeom>
            <a:noFill/>
          </p:spPr>
          <p:txBody>
            <a:bodyPr wrap="square" rtlCol="0">
              <a:spAutoFit/>
            </a:bodyPr>
            <a:lstStyle/>
            <a:p>
              <a:r>
                <a:rPr lang="zh-CN" altLang="en-US" sz="2400" b="1" spc="300" dirty="0">
                  <a:solidFill>
                    <a:srgbClr val="C00000"/>
                  </a:solidFill>
                  <a:latin typeface="幼圆" panose="02010509060101010101" pitchFamily="49" charset="-122"/>
                  <a:ea typeface="幼圆" panose="02010509060101010101" pitchFamily="49" charset="-122"/>
                </a:rPr>
                <a:t>隐私保护</a:t>
              </a:r>
            </a:p>
          </p:txBody>
        </p:sp>
      </p:grpSp>
    </p:spTree>
    <p:custDataLst>
      <p:tags r:id="rId1"/>
    </p:custDataLst>
    <p:extLst>
      <p:ext uri="{BB962C8B-B14F-4D97-AF65-F5344CB8AC3E}">
        <p14:creationId xmlns:p14="http://schemas.microsoft.com/office/powerpoint/2010/main" val="369858384"/>
      </p:ext>
    </p:extLst>
  </p:cSld>
  <p:clrMapOvr>
    <a:masterClrMapping/>
  </p:clrMapOvr>
  <mc:AlternateContent xmlns:mc="http://schemas.openxmlformats.org/markup-compatibility/2006">
    <mc:Choice xmlns:p14="http://schemas.microsoft.com/office/powerpoint/2010/main" Requires="p14">
      <p:transition spd="med">
        <p14:prism/>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2" presetClass="entr" presetSubtype="8"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par>
                          <p:cTn id="8" fill="hold">
                            <p:stCondLst>
                              <p:cond delay="1500"/>
                            </p:stCondLst>
                            <p:childTnLst>
                              <p:par>
                                <p:cTn id="9" presetID="22" presetClass="entr" presetSubtype="8"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wipe(left)">
                                      <p:cBhvr>
                                        <p:cTn id="11" dur="500"/>
                                        <p:tgtEl>
                                          <p:spTgt spid="53"/>
                                        </p:tgtEl>
                                      </p:cBhvr>
                                    </p:animEffect>
                                  </p:childTnLst>
                                </p:cTn>
                              </p:par>
                              <p:par>
                                <p:cTn id="12" presetID="22" presetClass="entr" presetSubtype="8" fill="hold" nodeType="withEffect">
                                  <p:stCondLst>
                                    <p:cond delay="0"/>
                                  </p:stCondLst>
                                  <p:childTnLst>
                                    <p:set>
                                      <p:cBhvr>
                                        <p:cTn id="13" dur="1" fill="hold">
                                          <p:stCondLst>
                                            <p:cond delay="0"/>
                                          </p:stCondLst>
                                        </p:cTn>
                                        <p:tgtEl>
                                          <p:spTgt spid="92"/>
                                        </p:tgtEl>
                                        <p:attrNameLst>
                                          <p:attrName>style.visibility</p:attrName>
                                        </p:attrNameLst>
                                      </p:cBhvr>
                                      <p:to>
                                        <p:strVal val="visible"/>
                                      </p:to>
                                    </p:set>
                                    <p:animEffect transition="in" filter="wipe(left)">
                                      <p:cBhvr>
                                        <p:cTn id="14" dur="500"/>
                                        <p:tgtEl>
                                          <p:spTgt spid="92"/>
                                        </p:tgtEl>
                                      </p:cBhvr>
                                    </p:animEffect>
                                  </p:childTnLst>
                                </p:cTn>
                              </p:par>
                              <p:par>
                                <p:cTn id="15" presetID="22" presetClass="entr" presetSubtype="8"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wipe(left)">
                                      <p:cBhvr>
                                        <p:cTn id="17" dur="500"/>
                                        <p:tgtEl>
                                          <p:spTgt spid="52"/>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wipe(left)">
                                      <p:cBhvr>
                                        <p:cTn id="20" dur="500"/>
                                        <p:tgtEl>
                                          <p:spTgt spid="5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93"/>
                                        </p:tgtEl>
                                        <p:attrNameLst>
                                          <p:attrName>style.visibility</p:attrName>
                                        </p:attrNameLst>
                                      </p:cBhvr>
                                      <p:to>
                                        <p:strVal val="visible"/>
                                      </p:to>
                                    </p:set>
                                    <p:animEffect transition="in" filter="wipe(left)">
                                      <p:cBhvr>
                                        <p:cTn id="23" dur="500"/>
                                        <p:tgtEl>
                                          <p:spTgt spid="93"/>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63"/>
                                        </p:tgtEl>
                                        <p:attrNameLst>
                                          <p:attrName>style.visibility</p:attrName>
                                        </p:attrNameLst>
                                      </p:cBhvr>
                                      <p:to>
                                        <p:strVal val="visible"/>
                                      </p:to>
                                    </p:set>
                                    <p:animEffect transition="in" filter="wipe(left)">
                                      <p:cBhvr>
                                        <p:cTn id="26" dur="500"/>
                                        <p:tgtEl>
                                          <p:spTgt spid="63"/>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113"/>
                                        </p:tgtEl>
                                        <p:attrNameLst>
                                          <p:attrName>style.visibility</p:attrName>
                                        </p:attrNameLst>
                                      </p:cBhvr>
                                      <p:to>
                                        <p:strVal val="visible"/>
                                      </p:to>
                                    </p:set>
                                    <p:animEffect transition="in" filter="wipe(left)">
                                      <p:cBhvr>
                                        <p:cTn id="30" dur="500"/>
                                        <p:tgtEl>
                                          <p:spTgt spid="113"/>
                                        </p:tgtEl>
                                      </p:cBhvr>
                                    </p:animEffect>
                                  </p:childTnLst>
                                </p:cTn>
                              </p:par>
                              <p:par>
                                <p:cTn id="31" presetID="22" presetClass="entr" presetSubtype="8" fill="hold" grpId="0" nodeType="withEffect">
                                  <p:stCondLst>
                                    <p:cond delay="300"/>
                                  </p:stCondLst>
                                  <p:childTnLst>
                                    <p:set>
                                      <p:cBhvr>
                                        <p:cTn id="32" dur="1" fill="hold">
                                          <p:stCondLst>
                                            <p:cond delay="0"/>
                                          </p:stCondLst>
                                        </p:cTn>
                                        <p:tgtEl>
                                          <p:spTgt spid="115"/>
                                        </p:tgtEl>
                                        <p:attrNameLst>
                                          <p:attrName>style.visibility</p:attrName>
                                        </p:attrNameLst>
                                      </p:cBhvr>
                                      <p:to>
                                        <p:strVal val="visible"/>
                                      </p:to>
                                    </p:set>
                                    <p:animEffect transition="in" filter="wipe(left)">
                                      <p:cBhvr>
                                        <p:cTn id="33" dur="500"/>
                                        <p:tgtEl>
                                          <p:spTgt spid="115"/>
                                        </p:tgtEl>
                                      </p:cBhvr>
                                    </p:animEffect>
                                  </p:childTnLst>
                                </p:cTn>
                              </p:par>
                            </p:childTnLst>
                          </p:cTn>
                        </p:par>
                        <p:par>
                          <p:cTn id="34" fill="hold">
                            <p:stCondLst>
                              <p:cond delay="2800"/>
                            </p:stCondLst>
                            <p:childTnLst>
                              <p:par>
                                <p:cTn id="35" presetID="22" presetClass="entr" presetSubtype="8" fill="hold" nodeType="afterEffect">
                                  <p:stCondLst>
                                    <p:cond delay="0"/>
                                  </p:stCondLst>
                                  <p:childTnLst>
                                    <p:set>
                                      <p:cBhvr>
                                        <p:cTn id="36" dur="1" fill="hold">
                                          <p:stCondLst>
                                            <p:cond delay="0"/>
                                          </p:stCondLst>
                                        </p:cTn>
                                        <p:tgtEl>
                                          <p:spTgt spid="100"/>
                                        </p:tgtEl>
                                        <p:attrNameLst>
                                          <p:attrName>style.visibility</p:attrName>
                                        </p:attrNameLst>
                                      </p:cBhvr>
                                      <p:to>
                                        <p:strVal val="visible"/>
                                      </p:to>
                                    </p:set>
                                    <p:animEffect transition="in" filter="wipe(left)">
                                      <p:cBhvr>
                                        <p:cTn id="37" dur="500"/>
                                        <p:tgtEl>
                                          <p:spTgt spid="100"/>
                                        </p:tgtEl>
                                      </p:cBhvr>
                                    </p:animEffect>
                                  </p:childTnLst>
                                </p:cTn>
                              </p:par>
                            </p:childTnLst>
                          </p:cTn>
                        </p:par>
                        <p:par>
                          <p:cTn id="38" fill="hold">
                            <p:stCondLst>
                              <p:cond delay="3300"/>
                            </p:stCondLst>
                            <p:childTnLst>
                              <p:par>
                                <p:cTn id="39" presetID="22" presetClass="entr" presetSubtype="8" fill="hold" nodeType="afterEffect">
                                  <p:stCondLst>
                                    <p:cond delay="0"/>
                                  </p:stCondLst>
                                  <p:childTnLst>
                                    <p:set>
                                      <p:cBhvr>
                                        <p:cTn id="40" dur="1" fill="hold">
                                          <p:stCondLst>
                                            <p:cond delay="0"/>
                                          </p:stCondLst>
                                        </p:cTn>
                                        <p:tgtEl>
                                          <p:spTgt spid="105"/>
                                        </p:tgtEl>
                                        <p:attrNameLst>
                                          <p:attrName>style.visibility</p:attrName>
                                        </p:attrNameLst>
                                      </p:cBhvr>
                                      <p:to>
                                        <p:strVal val="visible"/>
                                      </p:to>
                                    </p:set>
                                    <p:animEffect transition="in" filter="wipe(left)">
                                      <p:cBhvr>
                                        <p:cTn id="41" dur="500"/>
                                        <p:tgtEl>
                                          <p:spTgt spid="105"/>
                                        </p:tgtEl>
                                      </p:cBhvr>
                                    </p:animEffect>
                                  </p:childTnLst>
                                </p:cTn>
                              </p:par>
                            </p:childTnLst>
                          </p:cTn>
                        </p:par>
                        <p:par>
                          <p:cTn id="42" fill="hold">
                            <p:stCondLst>
                              <p:cond delay="3800"/>
                            </p:stCondLst>
                            <p:childTnLst>
                              <p:par>
                                <p:cTn id="43" presetID="22" presetClass="entr" presetSubtype="4" fill="hold" grpId="0" nodeType="afterEffect">
                                  <p:stCondLst>
                                    <p:cond delay="0"/>
                                  </p:stCondLst>
                                  <p:childTnLst>
                                    <p:set>
                                      <p:cBhvr>
                                        <p:cTn id="44" dur="1" fill="hold">
                                          <p:stCondLst>
                                            <p:cond delay="0"/>
                                          </p:stCondLst>
                                        </p:cTn>
                                        <p:tgtEl>
                                          <p:spTgt spid="114"/>
                                        </p:tgtEl>
                                        <p:attrNameLst>
                                          <p:attrName>style.visibility</p:attrName>
                                        </p:attrNameLst>
                                      </p:cBhvr>
                                      <p:to>
                                        <p:strVal val="visible"/>
                                      </p:to>
                                    </p:set>
                                    <p:animEffect transition="in" filter="wipe(down)">
                                      <p:cBhvr>
                                        <p:cTn id="45" dur="500"/>
                                        <p:tgtEl>
                                          <p:spTgt spid="114"/>
                                        </p:tgtEl>
                                      </p:cBhvr>
                                    </p:animEffect>
                                  </p:childTnLst>
                                </p:cTn>
                              </p:par>
                              <p:par>
                                <p:cTn id="46" presetID="22" presetClass="entr" presetSubtype="2" fill="hold" grpId="0" nodeType="withEffect">
                                  <p:stCondLst>
                                    <p:cond delay="200"/>
                                  </p:stCondLst>
                                  <p:childTnLst>
                                    <p:set>
                                      <p:cBhvr>
                                        <p:cTn id="47" dur="1" fill="hold">
                                          <p:stCondLst>
                                            <p:cond delay="0"/>
                                          </p:stCondLst>
                                        </p:cTn>
                                        <p:tgtEl>
                                          <p:spTgt spid="118"/>
                                        </p:tgtEl>
                                        <p:attrNameLst>
                                          <p:attrName>style.visibility</p:attrName>
                                        </p:attrNameLst>
                                      </p:cBhvr>
                                      <p:to>
                                        <p:strVal val="visible"/>
                                      </p:to>
                                    </p:set>
                                    <p:animEffect transition="in" filter="wipe(right)">
                                      <p:cBhvr>
                                        <p:cTn id="48" dur="500"/>
                                        <p:tgtEl>
                                          <p:spTgt spid="118"/>
                                        </p:tgtEl>
                                      </p:cBhvr>
                                    </p:animEffect>
                                  </p:childTnLst>
                                </p:cTn>
                              </p:par>
                            </p:childTnLst>
                          </p:cTn>
                        </p:par>
                        <p:par>
                          <p:cTn id="49" fill="hold">
                            <p:stCondLst>
                              <p:cond delay="4500"/>
                            </p:stCondLst>
                            <p:childTnLst>
                              <p:par>
                                <p:cTn id="50" presetID="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additive="base">
                                        <p:cTn id="52" dur="500" fill="hold"/>
                                        <p:tgtEl>
                                          <p:spTgt spid="37"/>
                                        </p:tgtEl>
                                        <p:attrNameLst>
                                          <p:attrName>ppt_x</p:attrName>
                                        </p:attrNameLst>
                                      </p:cBhvr>
                                      <p:tavLst>
                                        <p:tav tm="0">
                                          <p:val>
                                            <p:strVal val="0-#ppt_w/2"/>
                                          </p:val>
                                        </p:tav>
                                        <p:tav tm="100000">
                                          <p:val>
                                            <p:strVal val="#ppt_x"/>
                                          </p:val>
                                        </p:tav>
                                      </p:tavLst>
                                    </p:anim>
                                    <p:anim calcmode="lin" valueType="num">
                                      <p:cBhvr additive="base">
                                        <p:cTn id="53" dur="500" fill="hold"/>
                                        <p:tgtEl>
                                          <p:spTgt spid="37"/>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2" presetClass="entr" presetSubtype="1" fill="hold" grpId="0" nodeType="afterEffect">
                                  <p:stCondLst>
                                    <p:cond delay="0"/>
                                  </p:stCondLst>
                                  <p:childTnLst>
                                    <p:set>
                                      <p:cBhvr>
                                        <p:cTn id="56" dur="1" fill="hold">
                                          <p:stCondLst>
                                            <p:cond delay="0"/>
                                          </p:stCondLst>
                                        </p:cTn>
                                        <p:tgtEl>
                                          <p:spTgt spid="3"/>
                                        </p:tgtEl>
                                        <p:attrNameLst>
                                          <p:attrName>style.visibility</p:attrName>
                                        </p:attrNameLst>
                                      </p:cBhvr>
                                      <p:to>
                                        <p:strVal val="visible"/>
                                      </p:to>
                                    </p:set>
                                    <p:animEffect transition="in" filter="wipe(up)">
                                      <p:cBhvr>
                                        <p:cTn id="57" dur="500"/>
                                        <p:tgtEl>
                                          <p:spTgt spid="3"/>
                                        </p:tgtEl>
                                      </p:cBhvr>
                                    </p:animEffect>
                                  </p:childTnLst>
                                </p:cTn>
                              </p:par>
                            </p:childTnLst>
                          </p:cTn>
                        </p:par>
                        <p:par>
                          <p:cTn id="58" fill="hold">
                            <p:stCondLst>
                              <p:cond delay="5500"/>
                            </p:stCondLst>
                            <p:childTnLst>
                              <p:par>
                                <p:cTn id="59" presetID="22" presetClass="entr" presetSubtype="1" fill="hold" grpId="0" nodeType="afterEffect">
                                  <p:stCondLst>
                                    <p:cond delay="0"/>
                                  </p:stCondLst>
                                  <p:childTnLst>
                                    <p:set>
                                      <p:cBhvr>
                                        <p:cTn id="60" dur="1" fill="hold">
                                          <p:stCondLst>
                                            <p:cond delay="0"/>
                                          </p:stCondLst>
                                        </p:cTn>
                                        <p:tgtEl>
                                          <p:spTgt spid="97"/>
                                        </p:tgtEl>
                                        <p:attrNameLst>
                                          <p:attrName>style.visibility</p:attrName>
                                        </p:attrNameLst>
                                      </p:cBhvr>
                                      <p:to>
                                        <p:strVal val="visible"/>
                                      </p:to>
                                    </p:set>
                                    <p:animEffect transition="in" filter="wipe(up)">
                                      <p:cBhvr>
                                        <p:cTn id="61"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63" grpId="0" animBg="1"/>
      <p:bldP spid="93" grpId="0" animBg="1"/>
      <p:bldP spid="97" grpId="0"/>
      <p:bldP spid="3" grpId="0"/>
      <p:bldP spid="113" grpId="0" animBg="1"/>
      <p:bldP spid="114" grpId="0" animBg="1"/>
      <p:bldP spid="115" grpId="0" animBg="1"/>
      <p:bldP spid="1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2569934"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数据集统计量</a:t>
            </a:r>
          </a:p>
        </p:txBody>
      </p:sp>
      <p:sp>
        <p:nvSpPr>
          <p:cNvPr id="27" name="TextBox 26"/>
          <p:cNvSpPr txBox="1"/>
          <p:nvPr/>
        </p:nvSpPr>
        <p:spPr>
          <a:xfrm>
            <a:off x="3779203" y="231078"/>
            <a:ext cx="1531188"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710385"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2</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pic>
        <p:nvPicPr>
          <p:cNvPr id="3" name="图片 2">
            <a:extLst>
              <a:ext uri="{FF2B5EF4-FFF2-40B4-BE49-F238E27FC236}">
                <a16:creationId xmlns:a16="http://schemas.microsoft.com/office/drawing/2014/main" id="{A0AC259E-803C-430A-BFD9-0CA8FE779644}"/>
              </a:ext>
            </a:extLst>
          </p:cNvPr>
          <p:cNvPicPr>
            <a:picLocks noChangeAspect="1"/>
          </p:cNvPicPr>
          <p:nvPr/>
        </p:nvPicPr>
        <p:blipFill rotWithShape="1">
          <a:blip r:embed="rId4">
            <a:clrChange>
              <a:clrFrom>
                <a:srgbClr val="FFFFFF"/>
              </a:clrFrom>
              <a:clrTo>
                <a:srgbClr val="FFFFFF">
                  <a:alpha val="0"/>
                </a:srgbClr>
              </a:clrTo>
            </a:clrChange>
            <a:grayscl/>
            <a:extLst>
              <a:ext uri="{28A0092B-C50C-407E-A947-70E740481C1C}">
                <a14:useLocalDpi xmlns:a14="http://schemas.microsoft.com/office/drawing/2010/main" val="0"/>
              </a:ext>
            </a:extLst>
          </a:blip>
          <a:srcRect l="1700" t="9515" r="7154" b="5788"/>
          <a:stretch/>
        </p:blipFill>
        <p:spPr>
          <a:xfrm>
            <a:off x="1498090" y="1353033"/>
            <a:ext cx="5334000" cy="3303508"/>
          </a:xfrm>
          <a:prstGeom prst="rect">
            <a:avLst/>
          </a:prstGeom>
        </p:spPr>
      </p:pic>
      <p:pic>
        <p:nvPicPr>
          <p:cNvPr id="9" name="图片 8">
            <a:extLst>
              <a:ext uri="{FF2B5EF4-FFF2-40B4-BE49-F238E27FC236}">
                <a16:creationId xmlns:a16="http://schemas.microsoft.com/office/drawing/2014/main" id="{736DF58C-D251-4038-ACC7-0574A3D65D5E}"/>
              </a:ext>
            </a:extLst>
          </p:cNvPr>
          <p:cNvPicPr>
            <a:picLocks noChangeAspect="1"/>
          </p:cNvPicPr>
          <p:nvPr/>
        </p:nvPicPr>
        <p:blipFill rotWithShape="1">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l="13106" t="14051" r="11236" b="9103"/>
          <a:stretch/>
        </p:blipFill>
        <p:spPr>
          <a:xfrm>
            <a:off x="2166908" y="1520473"/>
            <a:ext cx="4427622" cy="2997296"/>
          </a:xfrm>
          <a:prstGeom prst="rect">
            <a:avLst/>
          </a:prstGeom>
        </p:spPr>
      </p:pic>
      <p:sp>
        <p:nvSpPr>
          <p:cNvPr id="50" name="文本框 49">
            <a:extLst>
              <a:ext uri="{FF2B5EF4-FFF2-40B4-BE49-F238E27FC236}">
                <a16:creationId xmlns:a16="http://schemas.microsoft.com/office/drawing/2014/main" id="{45ED7E3D-243D-463F-B6FF-13074FA5492C}"/>
              </a:ext>
            </a:extLst>
          </p:cNvPr>
          <p:cNvSpPr txBox="1"/>
          <p:nvPr/>
        </p:nvSpPr>
        <p:spPr>
          <a:xfrm>
            <a:off x="2077391" y="833786"/>
            <a:ext cx="4355432" cy="400110"/>
          </a:xfrm>
          <a:prstGeom prst="rect">
            <a:avLst/>
          </a:prstGeom>
          <a:noFill/>
        </p:spPr>
        <p:txBody>
          <a:bodyPr wrap="square">
            <a:spAutoFit/>
          </a:bodyPr>
          <a:lstStyle/>
          <a:p>
            <a:r>
              <a:rPr lang="zh-CN" altLang="en-US" sz="2000" dirty="0"/>
              <a:t>利用核密度估计得到的文本长度分布</a:t>
            </a:r>
          </a:p>
        </p:txBody>
      </p:sp>
    </p:spTree>
    <p:custDataLst>
      <p:tags r:id="rId1"/>
    </p:custDataLst>
    <p:extLst>
      <p:ext uri="{BB962C8B-B14F-4D97-AF65-F5344CB8AC3E}">
        <p14:creationId xmlns:p14="http://schemas.microsoft.com/office/powerpoint/2010/main" val="1479316507"/>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ppt_x</p:attrName>
                                        </p:attrNameLst>
                                      </p:cBhvr>
                                      <p:tavLst>
                                        <p:tav tm="0">
                                          <p:val>
                                            <p:strVal val="#ppt_x"/>
                                          </p:val>
                                        </p:tav>
                                        <p:tav tm="100000">
                                          <p:val>
                                            <p:strVal val="#ppt_x"/>
                                          </p:val>
                                        </p:tav>
                                      </p:tavLst>
                                    </p:anim>
                                    <p:anim calcmode="lin" valueType="num">
                                      <p:cBhvr>
                                        <p:cTn id="8" dur="500" fill="hold"/>
                                        <p:tgtEl>
                                          <p:spTgt spid="9"/>
                                        </p:tgtEl>
                                        <p:attrNameLst>
                                          <p:attrName>ppt_y</p:attrName>
                                        </p:attrNameLst>
                                      </p:cBhvr>
                                      <p:tavLst>
                                        <p:tav tm="0">
                                          <p:val>
                                            <p:strVal val="#ppt_y+#ppt_h/2"/>
                                          </p:val>
                                        </p:tav>
                                        <p:tav tm="100000">
                                          <p:val>
                                            <p:strVal val="#ppt_y"/>
                                          </p:val>
                                        </p:tav>
                                      </p:tavLst>
                                    </p:anim>
                                    <p:anim calcmode="lin" valueType="num">
                                      <p:cBhvr>
                                        <p:cTn id="9" dur="500" fill="hold"/>
                                        <p:tgtEl>
                                          <p:spTgt spid="9"/>
                                        </p:tgtEl>
                                        <p:attrNameLst>
                                          <p:attrName>ppt_w</p:attrName>
                                        </p:attrNameLst>
                                      </p:cBhvr>
                                      <p:tavLst>
                                        <p:tav tm="0">
                                          <p:val>
                                            <p:strVal val="#ppt_w"/>
                                          </p:val>
                                        </p:tav>
                                        <p:tav tm="100000">
                                          <p:val>
                                            <p:strVal val="#ppt_w"/>
                                          </p:val>
                                        </p:tav>
                                      </p:tavLst>
                                    </p:anim>
                                    <p:anim calcmode="lin" valueType="num">
                                      <p:cBhvr>
                                        <p:cTn id="10" dur="500" fill="hold"/>
                                        <p:tgtEl>
                                          <p:spTgt spid="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2569934"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数据集统计量</a:t>
            </a:r>
          </a:p>
        </p:txBody>
      </p:sp>
      <p:sp>
        <p:nvSpPr>
          <p:cNvPr id="27" name="TextBox 26"/>
          <p:cNvSpPr txBox="1"/>
          <p:nvPr/>
        </p:nvSpPr>
        <p:spPr>
          <a:xfrm>
            <a:off x="3779203" y="231078"/>
            <a:ext cx="1531188"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710385"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2</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pic>
        <p:nvPicPr>
          <p:cNvPr id="2" name="图片 1">
            <a:extLst>
              <a:ext uri="{FF2B5EF4-FFF2-40B4-BE49-F238E27FC236}">
                <a16:creationId xmlns:a16="http://schemas.microsoft.com/office/drawing/2014/main" id="{DA6E2B14-6EA1-4195-8B2E-5AD8C6E19E24}"/>
              </a:ext>
            </a:extLst>
          </p:cNvPr>
          <p:cNvPicPr>
            <a:picLocks noChangeAspect="1"/>
          </p:cNvPicPr>
          <p:nvPr/>
        </p:nvPicPr>
        <p:blipFill rotWithShape="1">
          <a:blip r:embed="rId4" cstate="print">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l="7279" t="5359" r="5457" b="4537"/>
          <a:stretch/>
        </p:blipFill>
        <p:spPr>
          <a:xfrm>
            <a:off x="348563" y="1434570"/>
            <a:ext cx="4215817" cy="2147034"/>
          </a:xfrm>
          <a:prstGeom prst="rect">
            <a:avLst/>
          </a:prstGeom>
        </p:spPr>
      </p:pic>
      <p:pic>
        <p:nvPicPr>
          <p:cNvPr id="4" name="图片 3">
            <a:extLst>
              <a:ext uri="{FF2B5EF4-FFF2-40B4-BE49-F238E27FC236}">
                <a16:creationId xmlns:a16="http://schemas.microsoft.com/office/drawing/2014/main" id="{DFBDBAD0-84C4-471B-8D14-8BA121E383CF}"/>
              </a:ext>
            </a:extLst>
          </p:cNvPr>
          <p:cNvPicPr>
            <a:picLocks noChangeAspect="1"/>
          </p:cNvPicPr>
          <p:nvPr/>
        </p:nvPicPr>
        <p:blipFill rotWithShape="1">
          <a:blip r:embed="rId5" cstate="print">
            <a:clrChange>
              <a:clrFrom>
                <a:srgbClr val="FFFFFF"/>
              </a:clrFrom>
              <a:clrTo>
                <a:srgbClr val="FFFFFF">
                  <a:alpha val="0"/>
                </a:srgbClr>
              </a:clrTo>
            </a:clrChange>
            <a:biLevel thresh="50000"/>
            <a:extLst>
              <a:ext uri="{28A0092B-C50C-407E-A947-70E740481C1C}">
                <a14:useLocalDpi xmlns:a14="http://schemas.microsoft.com/office/drawing/2010/main" val="0"/>
              </a:ext>
            </a:extLst>
          </a:blip>
          <a:srcRect l="8978" t="9962" r="8784" b="6474"/>
          <a:stretch/>
        </p:blipFill>
        <p:spPr>
          <a:xfrm>
            <a:off x="4753087" y="1525863"/>
            <a:ext cx="4009913" cy="2009678"/>
          </a:xfrm>
          <a:prstGeom prst="rect">
            <a:avLst/>
          </a:prstGeom>
        </p:spPr>
      </p:pic>
      <p:pic>
        <p:nvPicPr>
          <p:cNvPr id="5" name="图片 4">
            <a:extLst>
              <a:ext uri="{FF2B5EF4-FFF2-40B4-BE49-F238E27FC236}">
                <a16:creationId xmlns:a16="http://schemas.microsoft.com/office/drawing/2014/main" id="{2B735C36-8A93-469E-A8BE-7EDFCCDC7A79}"/>
              </a:ext>
            </a:extLst>
          </p:cNvPr>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l="12682" t="14526" r="10267" b="9855"/>
          <a:stretch/>
        </p:blipFill>
        <p:spPr>
          <a:xfrm>
            <a:off x="609600" y="1653019"/>
            <a:ext cx="3722370" cy="1801890"/>
          </a:xfrm>
          <a:prstGeom prst="rect">
            <a:avLst/>
          </a:prstGeom>
        </p:spPr>
      </p:pic>
      <p:pic>
        <p:nvPicPr>
          <p:cNvPr id="6" name="图片 5">
            <a:extLst>
              <a:ext uri="{FF2B5EF4-FFF2-40B4-BE49-F238E27FC236}">
                <a16:creationId xmlns:a16="http://schemas.microsoft.com/office/drawing/2014/main" id="{57D88B24-C7D1-44E2-9489-54DA3D129DB2}"/>
              </a:ext>
            </a:extLst>
          </p:cNvPr>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12817" t="14178" r="10425" b="9885"/>
          <a:stretch/>
        </p:blipFill>
        <p:spPr>
          <a:xfrm>
            <a:off x="4940300" y="1630680"/>
            <a:ext cx="3742712" cy="1826260"/>
          </a:xfrm>
          <a:prstGeom prst="rect">
            <a:avLst/>
          </a:prstGeom>
        </p:spPr>
      </p:pic>
      <p:sp>
        <p:nvSpPr>
          <p:cNvPr id="7" name="文本框 6">
            <a:extLst>
              <a:ext uri="{FF2B5EF4-FFF2-40B4-BE49-F238E27FC236}">
                <a16:creationId xmlns:a16="http://schemas.microsoft.com/office/drawing/2014/main" id="{A82A4761-78B1-48F8-8004-D40E12C49216}"/>
              </a:ext>
            </a:extLst>
          </p:cNvPr>
          <p:cNvSpPr txBox="1"/>
          <p:nvPr/>
        </p:nvSpPr>
        <p:spPr>
          <a:xfrm>
            <a:off x="5334328" y="1100431"/>
            <a:ext cx="2954655" cy="369332"/>
          </a:xfrm>
          <a:prstGeom prst="rect">
            <a:avLst/>
          </a:prstGeom>
          <a:noFill/>
        </p:spPr>
        <p:txBody>
          <a:bodyPr wrap="none" rtlCol="0">
            <a:spAutoFit/>
          </a:bodyPr>
          <a:lstStyle/>
          <a:p>
            <a:r>
              <a:rPr lang="zh-CN" altLang="en-US" dirty="0"/>
              <a:t>标签所对应实体的平均长度</a:t>
            </a:r>
          </a:p>
        </p:txBody>
      </p:sp>
      <p:sp>
        <p:nvSpPr>
          <p:cNvPr id="8" name="文本框 7">
            <a:extLst>
              <a:ext uri="{FF2B5EF4-FFF2-40B4-BE49-F238E27FC236}">
                <a16:creationId xmlns:a16="http://schemas.microsoft.com/office/drawing/2014/main" id="{B411C212-65BC-47B6-881B-5B4760D933F4}"/>
              </a:ext>
            </a:extLst>
          </p:cNvPr>
          <p:cNvSpPr txBox="1"/>
          <p:nvPr/>
        </p:nvSpPr>
        <p:spPr>
          <a:xfrm>
            <a:off x="1798397" y="1070393"/>
            <a:ext cx="1569660" cy="369332"/>
          </a:xfrm>
          <a:prstGeom prst="rect">
            <a:avLst/>
          </a:prstGeom>
          <a:noFill/>
        </p:spPr>
        <p:txBody>
          <a:bodyPr wrap="none" rtlCol="0">
            <a:spAutoFit/>
          </a:bodyPr>
          <a:lstStyle/>
          <a:p>
            <a:r>
              <a:rPr lang="zh-CN" altLang="en-US" dirty="0"/>
              <a:t>标签出现次数</a:t>
            </a:r>
          </a:p>
        </p:txBody>
      </p:sp>
      <p:sp>
        <p:nvSpPr>
          <p:cNvPr id="10" name="文本框 9">
            <a:extLst>
              <a:ext uri="{FF2B5EF4-FFF2-40B4-BE49-F238E27FC236}">
                <a16:creationId xmlns:a16="http://schemas.microsoft.com/office/drawing/2014/main" id="{C61E1E0D-6389-4578-ADDF-2F89635B7123}"/>
              </a:ext>
            </a:extLst>
          </p:cNvPr>
          <p:cNvSpPr txBox="1"/>
          <p:nvPr/>
        </p:nvSpPr>
        <p:spPr>
          <a:xfrm>
            <a:off x="528059" y="3525500"/>
            <a:ext cx="369332" cy="393700"/>
          </a:xfrm>
          <a:prstGeom prst="rect">
            <a:avLst/>
          </a:prstGeom>
          <a:noFill/>
        </p:spPr>
        <p:txBody>
          <a:bodyPr vert="eaVert" wrap="square" rtlCol="0">
            <a:spAutoFit/>
          </a:bodyPr>
          <a:lstStyle/>
          <a:p>
            <a:r>
              <a:rPr lang="en-US" altLang="zh-CN" sz="1200" dirty="0" err="1">
                <a:latin typeface="Consolas" panose="020B0609020204030204" pitchFamily="49" charset="0"/>
              </a:rPr>
              <a:t>vx</a:t>
            </a:r>
            <a:endParaRPr lang="zh-CN" altLang="en-US" sz="1200" dirty="0">
              <a:latin typeface="Consolas" panose="020B0609020204030204" pitchFamily="49" charset="0"/>
            </a:endParaRPr>
          </a:p>
        </p:txBody>
      </p:sp>
      <p:sp>
        <p:nvSpPr>
          <p:cNvPr id="11" name="文本框 10">
            <a:extLst>
              <a:ext uri="{FF2B5EF4-FFF2-40B4-BE49-F238E27FC236}">
                <a16:creationId xmlns:a16="http://schemas.microsoft.com/office/drawing/2014/main" id="{7425E9EB-7613-4C4C-B7F8-A0BF8C821B94}"/>
              </a:ext>
            </a:extLst>
          </p:cNvPr>
          <p:cNvSpPr txBox="1"/>
          <p:nvPr/>
        </p:nvSpPr>
        <p:spPr>
          <a:xfrm>
            <a:off x="790366" y="3494127"/>
            <a:ext cx="369332" cy="393700"/>
          </a:xfrm>
          <a:prstGeom prst="rect">
            <a:avLst/>
          </a:prstGeom>
          <a:noFill/>
        </p:spPr>
        <p:txBody>
          <a:bodyPr vert="eaVert" wrap="square" rtlCol="0">
            <a:spAutoFit/>
          </a:bodyPr>
          <a:lstStyle/>
          <a:p>
            <a:r>
              <a:rPr lang="en-US" altLang="zh-CN" sz="1200" dirty="0">
                <a:latin typeface="Consolas" panose="020B0609020204030204" pitchFamily="49" charset="0"/>
              </a:rPr>
              <a:t>QQ</a:t>
            </a:r>
            <a:endParaRPr lang="zh-CN" altLang="en-US" sz="1200" dirty="0">
              <a:latin typeface="Consolas" panose="020B0609020204030204" pitchFamily="49" charset="0"/>
            </a:endParaRPr>
          </a:p>
        </p:txBody>
      </p:sp>
      <p:sp>
        <p:nvSpPr>
          <p:cNvPr id="12" name="文本框 11">
            <a:extLst>
              <a:ext uri="{FF2B5EF4-FFF2-40B4-BE49-F238E27FC236}">
                <a16:creationId xmlns:a16="http://schemas.microsoft.com/office/drawing/2014/main" id="{9733AF51-534A-48AF-BB48-2A168B32F343}"/>
              </a:ext>
            </a:extLst>
          </p:cNvPr>
          <p:cNvSpPr txBox="1"/>
          <p:nvPr/>
        </p:nvSpPr>
        <p:spPr>
          <a:xfrm>
            <a:off x="1079159" y="3492738"/>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email</a:t>
            </a:r>
            <a:endParaRPr lang="zh-CN" altLang="en-US" sz="1200" dirty="0">
              <a:latin typeface="Consolas" panose="020B0609020204030204" pitchFamily="49" charset="0"/>
            </a:endParaRPr>
          </a:p>
        </p:txBody>
      </p:sp>
      <p:sp>
        <p:nvSpPr>
          <p:cNvPr id="13" name="文本框 12">
            <a:extLst>
              <a:ext uri="{FF2B5EF4-FFF2-40B4-BE49-F238E27FC236}">
                <a16:creationId xmlns:a16="http://schemas.microsoft.com/office/drawing/2014/main" id="{41036751-D4D0-4503-ABFD-6190EDF4AE30}"/>
              </a:ext>
            </a:extLst>
          </p:cNvPr>
          <p:cNvSpPr txBox="1"/>
          <p:nvPr/>
        </p:nvSpPr>
        <p:spPr>
          <a:xfrm>
            <a:off x="1365453" y="3500358"/>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mobile</a:t>
            </a:r>
            <a:endParaRPr lang="zh-CN" altLang="en-US" sz="1200" dirty="0">
              <a:latin typeface="Consolas" panose="020B0609020204030204" pitchFamily="49" charset="0"/>
            </a:endParaRPr>
          </a:p>
        </p:txBody>
      </p:sp>
      <p:sp>
        <p:nvSpPr>
          <p:cNvPr id="14" name="文本框 13">
            <a:extLst>
              <a:ext uri="{FF2B5EF4-FFF2-40B4-BE49-F238E27FC236}">
                <a16:creationId xmlns:a16="http://schemas.microsoft.com/office/drawing/2014/main" id="{C7933450-B636-42D5-A86B-97E2EFE5764E}"/>
              </a:ext>
            </a:extLst>
          </p:cNvPr>
          <p:cNvSpPr txBox="1"/>
          <p:nvPr/>
        </p:nvSpPr>
        <p:spPr>
          <a:xfrm>
            <a:off x="1619045" y="3492738"/>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book</a:t>
            </a:r>
            <a:endParaRPr lang="zh-CN" altLang="en-US" sz="1200" dirty="0">
              <a:latin typeface="Consolas" panose="020B0609020204030204" pitchFamily="49" charset="0"/>
            </a:endParaRPr>
          </a:p>
        </p:txBody>
      </p:sp>
      <p:sp>
        <p:nvSpPr>
          <p:cNvPr id="15" name="文本框 14">
            <a:extLst>
              <a:ext uri="{FF2B5EF4-FFF2-40B4-BE49-F238E27FC236}">
                <a16:creationId xmlns:a16="http://schemas.microsoft.com/office/drawing/2014/main" id="{24AA1F6E-D291-4BED-AA88-760EB2A9CDF8}"/>
              </a:ext>
            </a:extLst>
          </p:cNvPr>
          <p:cNvSpPr txBox="1"/>
          <p:nvPr/>
        </p:nvSpPr>
        <p:spPr>
          <a:xfrm>
            <a:off x="1898065" y="3492738"/>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scene</a:t>
            </a:r>
          </a:p>
        </p:txBody>
      </p:sp>
      <p:sp>
        <p:nvSpPr>
          <p:cNvPr id="16" name="文本框 15">
            <a:extLst>
              <a:ext uri="{FF2B5EF4-FFF2-40B4-BE49-F238E27FC236}">
                <a16:creationId xmlns:a16="http://schemas.microsoft.com/office/drawing/2014/main" id="{C61D199C-3425-4FE0-9817-2CC264039E8D}"/>
              </a:ext>
            </a:extLst>
          </p:cNvPr>
          <p:cNvSpPr txBox="1"/>
          <p:nvPr/>
        </p:nvSpPr>
        <p:spPr>
          <a:xfrm>
            <a:off x="2186424" y="3492738"/>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government</a:t>
            </a:r>
            <a:endParaRPr lang="zh-CN" altLang="en-US" sz="1200" dirty="0">
              <a:latin typeface="Consolas" panose="020B0609020204030204" pitchFamily="49" charset="0"/>
            </a:endParaRPr>
          </a:p>
        </p:txBody>
      </p:sp>
      <p:sp>
        <p:nvSpPr>
          <p:cNvPr id="17" name="文本框 16">
            <a:extLst>
              <a:ext uri="{FF2B5EF4-FFF2-40B4-BE49-F238E27FC236}">
                <a16:creationId xmlns:a16="http://schemas.microsoft.com/office/drawing/2014/main" id="{9ECEA700-A5C9-4635-A492-0C637FA3EC09}"/>
              </a:ext>
            </a:extLst>
          </p:cNvPr>
          <p:cNvSpPr txBox="1"/>
          <p:nvPr/>
        </p:nvSpPr>
        <p:spPr>
          <a:xfrm>
            <a:off x="2453260" y="3492738"/>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game</a:t>
            </a:r>
            <a:endParaRPr lang="zh-CN" altLang="en-US" sz="1200" dirty="0">
              <a:latin typeface="Consolas" panose="020B0609020204030204" pitchFamily="49" charset="0"/>
            </a:endParaRPr>
          </a:p>
        </p:txBody>
      </p:sp>
      <p:sp>
        <p:nvSpPr>
          <p:cNvPr id="18" name="文本框 17">
            <a:extLst>
              <a:ext uri="{FF2B5EF4-FFF2-40B4-BE49-F238E27FC236}">
                <a16:creationId xmlns:a16="http://schemas.microsoft.com/office/drawing/2014/main" id="{2BB1162A-4986-4CCA-A13F-7AAE1BEAC835}"/>
              </a:ext>
            </a:extLst>
          </p:cNvPr>
          <p:cNvSpPr txBox="1"/>
          <p:nvPr/>
        </p:nvSpPr>
        <p:spPr>
          <a:xfrm>
            <a:off x="2720096" y="3492738"/>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movie</a:t>
            </a:r>
            <a:endParaRPr lang="zh-CN" altLang="en-US" sz="1200" dirty="0">
              <a:latin typeface="Consolas" panose="020B0609020204030204" pitchFamily="49" charset="0"/>
            </a:endParaRPr>
          </a:p>
        </p:txBody>
      </p:sp>
      <p:sp>
        <p:nvSpPr>
          <p:cNvPr id="19" name="文本框 18">
            <a:extLst>
              <a:ext uri="{FF2B5EF4-FFF2-40B4-BE49-F238E27FC236}">
                <a16:creationId xmlns:a16="http://schemas.microsoft.com/office/drawing/2014/main" id="{3C390BAF-AA0A-4254-840B-1E1CC4CC0A35}"/>
              </a:ext>
            </a:extLst>
          </p:cNvPr>
          <p:cNvSpPr txBox="1"/>
          <p:nvPr/>
        </p:nvSpPr>
        <p:spPr>
          <a:xfrm>
            <a:off x="2974727" y="3492738"/>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address</a:t>
            </a:r>
            <a:endParaRPr lang="zh-CN" altLang="en-US" sz="1200" dirty="0">
              <a:latin typeface="Consolas" panose="020B0609020204030204" pitchFamily="49" charset="0"/>
            </a:endParaRPr>
          </a:p>
        </p:txBody>
      </p:sp>
      <p:sp>
        <p:nvSpPr>
          <p:cNvPr id="20" name="文本框 19">
            <a:extLst>
              <a:ext uri="{FF2B5EF4-FFF2-40B4-BE49-F238E27FC236}">
                <a16:creationId xmlns:a16="http://schemas.microsoft.com/office/drawing/2014/main" id="{EDCB4237-9E60-490E-B530-8072A01417D8}"/>
              </a:ext>
            </a:extLst>
          </p:cNvPr>
          <p:cNvSpPr txBox="1"/>
          <p:nvPr/>
        </p:nvSpPr>
        <p:spPr>
          <a:xfrm>
            <a:off x="3245876" y="3486081"/>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company</a:t>
            </a:r>
            <a:endParaRPr lang="zh-CN" altLang="en-US" sz="1200" dirty="0">
              <a:latin typeface="Consolas" panose="020B0609020204030204" pitchFamily="49" charset="0"/>
            </a:endParaRPr>
          </a:p>
        </p:txBody>
      </p:sp>
      <p:sp>
        <p:nvSpPr>
          <p:cNvPr id="21" name="文本框 20">
            <a:extLst>
              <a:ext uri="{FF2B5EF4-FFF2-40B4-BE49-F238E27FC236}">
                <a16:creationId xmlns:a16="http://schemas.microsoft.com/office/drawing/2014/main" id="{23F4FD12-AAE6-47EA-AA45-62C140DFAD25}"/>
              </a:ext>
            </a:extLst>
          </p:cNvPr>
          <p:cNvSpPr txBox="1"/>
          <p:nvPr/>
        </p:nvSpPr>
        <p:spPr>
          <a:xfrm>
            <a:off x="3517024" y="3486080"/>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organization</a:t>
            </a:r>
            <a:endParaRPr lang="zh-CN" altLang="en-US" sz="1200" dirty="0">
              <a:latin typeface="Consolas" panose="020B0609020204030204" pitchFamily="49" charset="0"/>
            </a:endParaRPr>
          </a:p>
        </p:txBody>
      </p:sp>
      <p:sp>
        <p:nvSpPr>
          <p:cNvPr id="22" name="文本框 21">
            <a:extLst>
              <a:ext uri="{FF2B5EF4-FFF2-40B4-BE49-F238E27FC236}">
                <a16:creationId xmlns:a16="http://schemas.microsoft.com/office/drawing/2014/main" id="{667DCD11-AD15-4936-8663-78F7B4EF9154}"/>
              </a:ext>
            </a:extLst>
          </p:cNvPr>
          <p:cNvSpPr txBox="1"/>
          <p:nvPr/>
        </p:nvSpPr>
        <p:spPr>
          <a:xfrm>
            <a:off x="3767343" y="3486080"/>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name</a:t>
            </a:r>
            <a:endParaRPr lang="zh-CN" altLang="en-US" sz="1200" dirty="0">
              <a:latin typeface="Consolas" panose="020B0609020204030204" pitchFamily="49" charset="0"/>
            </a:endParaRPr>
          </a:p>
        </p:txBody>
      </p:sp>
      <p:sp>
        <p:nvSpPr>
          <p:cNvPr id="23" name="文本框 22">
            <a:extLst>
              <a:ext uri="{FF2B5EF4-FFF2-40B4-BE49-F238E27FC236}">
                <a16:creationId xmlns:a16="http://schemas.microsoft.com/office/drawing/2014/main" id="{BD92AD63-4FB9-4334-B5D5-7F72478822B6}"/>
              </a:ext>
            </a:extLst>
          </p:cNvPr>
          <p:cNvSpPr txBox="1"/>
          <p:nvPr/>
        </p:nvSpPr>
        <p:spPr>
          <a:xfrm>
            <a:off x="4050696" y="3494127"/>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position</a:t>
            </a:r>
            <a:endParaRPr lang="zh-CN" altLang="en-US" sz="1200" dirty="0">
              <a:latin typeface="Consolas" panose="020B0609020204030204" pitchFamily="49" charset="0"/>
            </a:endParaRPr>
          </a:p>
        </p:txBody>
      </p:sp>
      <p:sp>
        <p:nvSpPr>
          <p:cNvPr id="25" name="文本框 24">
            <a:extLst>
              <a:ext uri="{FF2B5EF4-FFF2-40B4-BE49-F238E27FC236}">
                <a16:creationId xmlns:a16="http://schemas.microsoft.com/office/drawing/2014/main" id="{82F47DEB-D3A4-4231-AFCD-AD9145D9AFF1}"/>
              </a:ext>
            </a:extLst>
          </p:cNvPr>
          <p:cNvSpPr txBox="1"/>
          <p:nvPr/>
        </p:nvSpPr>
        <p:spPr>
          <a:xfrm>
            <a:off x="7851884" y="3513832"/>
            <a:ext cx="369332" cy="393700"/>
          </a:xfrm>
          <a:prstGeom prst="rect">
            <a:avLst/>
          </a:prstGeom>
          <a:noFill/>
        </p:spPr>
        <p:txBody>
          <a:bodyPr vert="eaVert" wrap="square" rtlCol="0">
            <a:spAutoFit/>
          </a:bodyPr>
          <a:lstStyle/>
          <a:p>
            <a:r>
              <a:rPr lang="en-US" altLang="zh-CN" sz="1200" dirty="0" err="1">
                <a:latin typeface="Consolas" panose="020B0609020204030204" pitchFamily="49" charset="0"/>
              </a:rPr>
              <a:t>vx</a:t>
            </a:r>
            <a:endParaRPr lang="zh-CN" altLang="en-US" sz="1200" dirty="0">
              <a:latin typeface="Consolas" panose="020B0609020204030204" pitchFamily="49" charset="0"/>
            </a:endParaRPr>
          </a:p>
        </p:txBody>
      </p:sp>
      <p:sp>
        <p:nvSpPr>
          <p:cNvPr id="29" name="文本框 28">
            <a:extLst>
              <a:ext uri="{FF2B5EF4-FFF2-40B4-BE49-F238E27FC236}">
                <a16:creationId xmlns:a16="http://schemas.microsoft.com/office/drawing/2014/main" id="{62E18711-CCAB-4416-8B45-6D7E8D9A8CC2}"/>
              </a:ext>
            </a:extLst>
          </p:cNvPr>
          <p:cNvSpPr txBox="1"/>
          <p:nvPr/>
        </p:nvSpPr>
        <p:spPr>
          <a:xfrm>
            <a:off x="7571008" y="3514444"/>
            <a:ext cx="369332" cy="393700"/>
          </a:xfrm>
          <a:prstGeom prst="rect">
            <a:avLst/>
          </a:prstGeom>
          <a:noFill/>
        </p:spPr>
        <p:txBody>
          <a:bodyPr vert="eaVert" wrap="square" rtlCol="0">
            <a:spAutoFit/>
          </a:bodyPr>
          <a:lstStyle/>
          <a:p>
            <a:r>
              <a:rPr lang="en-US" altLang="zh-CN" sz="1200" dirty="0">
                <a:latin typeface="Consolas" panose="020B0609020204030204" pitchFamily="49" charset="0"/>
              </a:rPr>
              <a:t>QQ</a:t>
            </a:r>
            <a:endParaRPr lang="zh-CN" altLang="en-US" sz="1200" dirty="0">
              <a:latin typeface="Consolas" panose="020B0609020204030204" pitchFamily="49" charset="0"/>
            </a:endParaRPr>
          </a:p>
        </p:txBody>
      </p:sp>
      <p:sp>
        <p:nvSpPr>
          <p:cNvPr id="30" name="文本框 29">
            <a:extLst>
              <a:ext uri="{FF2B5EF4-FFF2-40B4-BE49-F238E27FC236}">
                <a16:creationId xmlns:a16="http://schemas.microsoft.com/office/drawing/2014/main" id="{86567408-E04E-4067-BD19-8C8432A471C8}"/>
              </a:ext>
            </a:extLst>
          </p:cNvPr>
          <p:cNvSpPr txBox="1"/>
          <p:nvPr/>
        </p:nvSpPr>
        <p:spPr>
          <a:xfrm>
            <a:off x="8401407" y="3526869"/>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email</a:t>
            </a:r>
            <a:endParaRPr lang="zh-CN" altLang="en-US" sz="1200" dirty="0">
              <a:latin typeface="Consolas" panose="020B0609020204030204" pitchFamily="49" charset="0"/>
            </a:endParaRPr>
          </a:p>
        </p:txBody>
      </p:sp>
      <p:sp>
        <p:nvSpPr>
          <p:cNvPr id="31" name="文本框 30">
            <a:extLst>
              <a:ext uri="{FF2B5EF4-FFF2-40B4-BE49-F238E27FC236}">
                <a16:creationId xmlns:a16="http://schemas.microsoft.com/office/drawing/2014/main" id="{A7BD43F9-3D52-4B23-9E79-DCF8D053F6B8}"/>
              </a:ext>
            </a:extLst>
          </p:cNvPr>
          <p:cNvSpPr txBox="1"/>
          <p:nvPr/>
        </p:nvSpPr>
        <p:spPr>
          <a:xfrm>
            <a:off x="8126180" y="3528851"/>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mobile</a:t>
            </a:r>
            <a:endParaRPr lang="zh-CN" altLang="en-US" sz="1200" dirty="0">
              <a:latin typeface="Consolas" panose="020B0609020204030204" pitchFamily="49" charset="0"/>
            </a:endParaRPr>
          </a:p>
        </p:txBody>
      </p:sp>
      <p:sp>
        <p:nvSpPr>
          <p:cNvPr id="32" name="文本框 31">
            <a:extLst>
              <a:ext uri="{FF2B5EF4-FFF2-40B4-BE49-F238E27FC236}">
                <a16:creationId xmlns:a16="http://schemas.microsoft.com/office/drawing/2014/main" id="{4810EE0C-1E31-433D-BBAC-8DB7F6F3DEAD}"/>
              </a:ext>
            </a:extLst>
          </p:cNvPr>
          <p:cNvSpPr txBox="1"/>
          <p:nvPr/>
        </p:nvSpPr>
        <p:spPr>
          <a:xfrm>
            <a:off x="7312202" y="3514444"/>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book</a:t>
            </a:r>
            <a:endParaRPr lang="zh-CN" altLang="en-US" sz="1200" dirty="0">
              <a:latin typeface="Consolas" panose="020B0609020204030204" pitchFamily="49" charset="0"/>
            </a:endParaRPr>
          </a:p>
        </p:txBody>
      </p:sp>
      <p:sp>
        <p:nvSpPr>
          <p:cNvPr id="33" name="文本框 32">
            <a:extLst>
              <a:ext uri="{FF2B5EF4-FFF2-40B4-BE49-F238E27FC236}">
                <a16:creationId xmlns:a16="http://schemas.microsoft.com/office/drawing/2014/main" id="{43A19486-D39A-4E66-9659-D1982A47CD7D}"/>
              </a:ext>
            </a:extLst>
          </p:cNvPr>
          <p:cNvSpPr txBox="1"/>
          <p:nvPr/>
        </p:nvSpPr>
        <p:spPr>
          <a:xfrm>
            <a:off x="5688761" y="3528851"/>
            <a:ext cx="369332" cy="743982"/>
          </a:xfrm>
          <a:prstGeom prst="rect">
            <a:avLst/>
          </a:prstGeom>
          <a:noFill/>
        </p:spPr>
        <p:txBody>
          <a:bodyPr vert="eaVert" wrap="square" rtlCol="0">
            <a:spAutoFit/>
          </a:bodyPr>
          <a:lstStyle/>
          <a:p>
            <a:r>
              <a:rPr lang="en-US" altLang="zh-CN" sz="1200" dirty="0">
                <a:latin typeface="Consolas" panose="020B0609020204030204" pitchFamily="49" charset="0"/>
              </a:rPr>
              <a:t>scene</a:t>
            </a:r>
          </a:p>
        </p:txBody>
      </p:sp>
      <p:sp>
        <p:nvSpPr>
          <p:cNvPr id="34" name="文本框 33">
            <a:extLst>
              <a:ext uri="{FF2B5EF4-FFF2-40B4-BE49-F238E27FC236}">
                <a16:creationId xmlns:a16="http://schemas.microsoft.com/office/drawing/2014/main" id="{FC7192FE-903D-4A8B-8F52-969FD4E1F4E6}"/>
              </a:ext>
            </a:extLst>
          </p:cNvPr>
          <p:cNvSpPr txBox="1"/>
          <p:nvPr/>
        </p:nvSpPr>
        <p:spPr>
          <a:xfrm>
            <a:off x="6545456" y="3522160"/>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government</a:t>
            </a:r>
            <a:endParaRPr lang="zh-CN" altLang="en-US" sz="1200" dirty="0">
              <a:latin typeface="Consolas" panose="020B0609020204030204" pitchFamily="49" charset="0"/>
            </a:endParaRPr>
          </a:p>
        </p:txBody>
      </p:sp>
      <p:sp>
        <p:nvSpPr>
          <p:cNvPr id="35" name="文本框 34">
            <a:extLst>
              <a:ext uri="{FF2B5EF4-FFF2-40B4-BE49-F238E27FC236}">
                <a16:creationId xmlns:a16="http://schemas.microsoft.com/office/drawing/2014/main" id="{8283D029-603C-4D51-ACEC-6AD5A6280C5F}"/>
              </a:ext>
            </a:extLst>
          </p:cNvPr>
          <p:cNvSpPr txBox="1"/>
          <p:nvPr/>
        </p:nvSpPr>
        <p:spPr>
          <a:xfrm>
            <a:off x="6812292" y="3522160"/>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game</a:t>
            </a:r>
            <a:endParaRPr lang="zh-CN" altLang="en-US" sz="1200" dirty="0">
              <a:latin typeface="Consolas" panose="020B0609020204030204" pitchFamily="49" charset="0"/>
            </a:endParaRPr>
          </a:p>
        </p:txBody>
      </p:sp>
      <p:sp>
        <p:nvSpPr>
          <p:cNvPr id="48" name="文本框 47">
            <a:extLst>
              <a:ext uri="{FF2B5EF4-FFF2-40B4-BE49-F238E27FC236}">
                <a16:creationId xmlns:a16="http://schemas.microsoft.com/office/drawing/2014/main" id="{B34CCC3C-4B27-4686-A50C-9BA8C128935E}"/>
              </a:ext>
            </a:extLst>
          </p:cNvPr>
          <p:cNvSpPr txBox="1"/>
          <p:nvPr/>
        </p:nvSpPr>
        <p:spPr>
          <a:xfrm>
            <a:off x="7079128" y="3522160"/>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movie</a:t>
            </a:r>
            <a:endParaRPr lang="zh-CN" altLang="en-US" sz="1200" dirty="0">
              <a:latin typeface="Consolas" panose="020B0609020204030204" pitchFamily="49" charset="0"/>
            </a:endParaRPr>
          </a:p>
        </p:txBody>
      </p:sp>
      <p:sp>
        <p:nvSpPr>
          <p:cNvPr id="49" name="文本框 48">
            <a:extLst>
              <a:ext uri="{FF2B5EF4-FFF2-40B4-BE49-F238E27FC236}">
                <a16:creationId xmlns:a16="http://schemas.microsoft.com/office/drawing/2014/main" id="{E6CDE539-15A6-4045-9BAD-F182A0257298}"/>
              </a:ext>
            </a:extLst>
          </p:cNvPr>
          <p:cNvSpPr txBox="1"/>
          <p:nvPr/>
        </p:nvSpPr>
        <p:spPr>
          <a:xfrm>
            <a:off x="5963376" y="3528851"/>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address</a:t>
            </a:r>
            <a:endParaRPr lang="zh-CN" altLang="en-US" sz="1200" dirty="0">
              <a:latin typeface="Consolas" panose="020B0609020204030204" pitchFamily="49" charset="0"/>
            </a:endParaRPr>
          </a:p>
        </p:txBody>
      </p:sp>
      <p:sp>
        <p:nvSpPr>
          <p:cNvPr id="51" name="文本框 50">
            <a:extLst>
              <a:ext uri="{FF2B5EF4-FFF2-40B4-BE49-F238E27FC236}">
                <a16:creationId xmlns:a16="http://schemas.microsoft.com/office/drawing/2014/main" id="{E047CC44-6CB3-4246-92F9-545B0C2494EA}"/>
              </a:ext>
            </a:extLst>
          </p:cNvPr>
          <p:cNvSpPr txBox="1"/>
          <p:nvPr/>
        </p:nvSpPr>
        <p:spPr>
          <a:xfrm>
            <a:off x="6237991" y="3522160"/>
            <a:ext cx="369332" cy="1159272"/>
          </a:xfrm>
          <a:prstGeom prst="rect">
            <a:avLst/>
          </a:prstGeom>
          <a:noFill/>
        </p:spPr>
        <p:txBody>
          <a:bodyPr vert="eaVert" wrap="square" rtlCol="0">
            <a:spAutoFit/>
          </a:bodyPr>
          <a:lstStyle/>
          <a:p>
            <a:r>
              <a:rPr lang="en-US" altLang="zh-CN" sz="1200" dirty="0">
                <a:latin typeface="Consolas" panose="020B0609020204030204" pitchFamily="49" charset="0"/>
              </a:rPr>
              <a:t>company</a:t>
            </a:r>
            <a:endParaRPr lang="zh-CN" altLang="en-US" sz="1200" dirty="0">
              <a:latin typeface="Consolas" panose="020B0609020204030204" pitchFamily="49" charset="0"/>
            </a:endParaRPr>
          </a:p>
        </p:txBody>
      </p:sp>
      <p:sp>
        <p:nvSpPr>
          <p:cNvPr id="57" name="文本框 56">
            <a:extLst>
              <a:ext uri="{FF2B5EF4-FFF2-40B4-BE49-F238E27FC236}">
                <a16:creationId xmlns:a16="http://schemas.microsoft.com/office/drawing/2014/main" id="{26359AE8-BB8C-4E20-8EA6-F5BC39764623}"/>
              </a:ext>
            </a:extLst>
          </p:cNvPr>
          <p:cNvSpPr txBox="1"/>
          <p:nvPr/>
        </p:nvSpPr>
        <p:spPr>
          <a:xfrm>
            <a:off x="5411861" y="3522352"/>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organization</a:t>
            </a:r>
            <a:endParaRPr lang="zh-CN" altLang="en-US" sz="1200" dirty="0">
              <a:latin typeface="Consolas" panose="020B0609020204030204" pitchFamily="49" charset="0"/>
            </a:endParaRPr>
          </a:p>
        </p:txBody>
      </p:sp>
      <p:sp>
        <p:nvSpPr>
          <p:cNvPr id="61" name="文本框 60">
            <a:extLst>
              <a:ext uri="{FF2B5EF4-FFF2-40B4-BE49-F238E27FC236}">
                <a16:creationId xmlns:a16="http://schemas.microsoft.com/office/drawing/2014/main" id="{B78C93B5-F3E9-474B-B955-155F2130FF2E}"/>
              </a:ext>
            </a:extLst>
          </p:cNvPr>
          <p:cNvSpPr txBox="1"/>
          <p:nvPr/>
        </p:nvSpPr>
        <p:spPr>
          <a:xfrm>
            <a:off x="4888795" y="3522160"/>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name</a:t>
            </a:r>
            <a:endParaRPr lang="zh-CN" altLang="en-US" sz="1200" dirty="0">
              <a:latin typeface="Consolas" panose="020B0609020204030204" pitchFamily="49" charset="0"/>
            </a:endParaRPr>
          </a:p>
        </p:txBody>
      </p:sp>
      <p:sp>
        <p:nvSpPr>
          <p:cNvPr id="75" name="文本框 74">
            <a:extLst>
              <a:ext uri="{FF2B5EF4-FFF2-40B4-BE49-F238E27FC236}">
                <a16:creationId xmlns:a16="http://schemas.microsoft.com/office/drawing/2014/main" id="{8E38695C-4173-4BE8-A561-FB802F1FC64D}"/>
              </a:ext>
            </a:extLst>
          </p:cNvPr>
          <p:cNvSpPr txBox="1"/>
          <p:nvPr/>
        </p:nvSpPr>
        <p:spPr>
          <a:xfrm>
            <a:off x="5163410" y="3514444"/>
            <a:ext cx="369332" cy="1426341"/>
          </a:xfrm>
          <a:prstGeom prst="rect">
            <a:avLst/>
          </a:prstGeom>
          <a:noFill/>
        </p:spPr>
        <p:txBody>
          <a:bodyPr vert="eaVert" wrap="square" rtlCol="0">
            <a:spAutoFit/>
          </a:bodyPr>
          <a:lstStyle/>
          <a:p>
            <a:r>
              <a:rPr lang="en-US" altLang="zh-CN" sz="1200" dirty="0">
                <a:latin typeface="Consolas" panose="020B0609020204030204" pitchFamily="49" charset="0"/>
              </a:rPr>
              <a:t>position</a:t>
            </a:r>
            <a:endParaRPr lang="zh-CN" altLang="en-US" sz="1200" dirty="0">
              <a:latin typeface="Consolas" panose="020B0609020204030204" pitchFamily="49" charset="0"/>
            </a:endParaRPr>
          </a:p>
        </p:txBody>
      </p:sp>
    </p:spTree>
    <p:custDataLst>
      <p:tags r:id="rId1"/>
    </p:custDataLst>
    <p:extLst>
      <p:ext uri="{BB962C8B-B14F-4D97-AF65-F5344CB8AC3E}">
        <p14:creationId xmlns:p14="http://schemas.microsoft.com/office/powerpoint/2010/main" val="2921782017"/>
      </p:ext>
    </p:extLst>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ppt_x</p:attrName>
                                        </p:attrNameLst>
                                      </p:cBhvr>
                                      <p:tavLst>
                                        <p:tav tm="0">
                                          <p:val>
                                            <p:strVal val="#ppt_x"/>
                                          </p:val>
                                        </p:tav>
                                        <p:tav tm="100000">
                                          <p:val>
                                            <p:strVal val="#ppt_x"/>
                                          </p:val>
                                        </p:tav>
                                      </p:tavLst>
                                    </p:anim>
                                    <p:anim calcmode="lin" valueType="num">
                                      <p:cBhvr>
                                        <p:cTn id="8" dur="500" fill="hold"/>
                                        <p:tgtEl>
                                          <p:spTgt spid="5"/>
                                        </p:tgtEl>
                                        <p:attrNameLst>
                                          <p:attrName>ppt_y</p:attrName>
                                        </p:attrNameLst>
                                      </p:cBhvr>
                                      <p:tavLst>
                                        <p:tav tm="0">
                                          <p:val>
                                            <p:strVal val="#ppt_y+#ppt_h/2"/>
                                          </p:val>
                                        </p:tav>
                                        <p:tav tm="100000">
                                          <p:val>
                                            <p:strVal val="#ppt_y"/>
                                          </p:val>
                                        </p:tav>
                                      </p:tavLst>
                                    </p:anim>
                                    <p:anim calcmode="lin" valueType="num">
                                      <p:cBhvr>
                                        <p:cTn id="9" dur="500" fill="hold"/>
                                        <p:tgtEl>
                                          <p:spTgt spid="5"/>
                                        </p:tgtEl>
                                        <p:attrNameLst>
                                          <p:attrName>ppt_w</p:attrName>
                                        </p:attrNameLst>
                                      </p:cBhvr>
                                      <p:tavLst>
                                        <p:tav tm="0">
                                          <p:val>
                                            <p:strVal val="#ppt_w"/>
                                          </p:val>
                                        </p:tav>
                                        <p:tav tm="100000">
                                          <p:val>
                                            <p:strVal val="#ppt_w"/>
                                          </p:val>
                                        </p:tav>
                                      </p:tavLst>
                                    </p:anim>
                                    <p:anim calcmode="lin" valueType="num">
                                      <p:cBhvr>
                                        <p:cTn id="10" dur="500" fill="hold"/>
                                        <p:tgtEl>
                                          <p:spTgt spid="5"/>
                                        </p:tgtEl>
                                        <p:attrNameLst>
                                          <p:attrName>ppt_h</p:attrName>
                                        </p:attrNameLst>
                                      </p:cBhvr>
                                      <p:tavLst>
                                        <p:tav tm="0">
                                          <p:val>
                                            <p:fltVal val="0"/>
                                          </p:val>
                                        </p:tav>
                                        <p:tav tm="100000">
                                          <p:val>
                                            <p:strVal val="#ppt_h"/>
                                          </p:val>
                                        </p:tav>
                                      </p:tavLst>
                                    </p:anim>
                                  </p:childTnLst>
                                </p:cTn>
                              </p:par>
                              <p:par>
                                <p:cTn id="11" presetID="17" presetClass="entr" presetSubtype="4"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ppt_x</p:attrName>
                                        </p:attrNameLst>
                                      </p:cBhvr>
                                      <p:tavLst>
                                        <p:tav tm="0">
                                          <p:val>
                                            <p:strVal val="#ppt_x"/>
                                          </p:val>
                                        </p:tav>
                                        <p:tav tm="100000">
                                          <p:val>
                                            <p:strVal val="#ppt_x"/>
                                          </p:val>
                                        </p:tav>
                                      </p:tavLst>
                                    </p:anim>
                                    <p:anim calcmode="lin" valueType="num">
                                      <p:cBhvr>
                                        <p:cTn id="14" dur="500" fill="hold"/>
                                        <p:tgtEl>
                                          <p:spTgt spid="6"/>
                                        </p:tgtEl>
                                        <p:attrNameLst>
                                          <p:attrName>ppt_y</p:attrName>
                                        </p:attrNameLst>
                                      </p:cBhvr>
                                      <p:tavLst>
                                        <p:tav tm="0">
                                          <p:val>
                                            <p:strVal val="#ppt_y+#ppt_h/2"/>
                                          </p:val>
                                        </p:tav>
                                        <p:tav tm="100000">
                                          <p:val>
                                            <p:strVal val="#ppt_y"/>
                                          </p:val>
                                        </p:tav>
                                      </p:tavLst>
                                    </p:anim>
                                    <p:anim calcmode="lin" valueType="num">
                                      <p:cBhvr>
                                        <p:cTn id="15" dur="500" fill="hold"/>
                                        <p:tgtEl>
                                          <p:spTgt spid="6"/>
                                        </p:tgtEl>
                                        <p:attrNameLst>
                                          <p:attrName>ppt_w</p:attrName>
                                        </p:attrNameLst>
                                      </p:cBhvr>
                                      <p:tavLst>
                                        <p:tav tm="0">
                                          <p:val>
                                            <p:strVal val="#ppt_w"/>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2569934"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数据集统计量</a:t>
            </a:r>
          </a:p>
        </p:txBody>
      </p:sp>
      <p:sp>
        <p:nvSpPr>
          <p:cNvPr id="27" name="TextBox 26"/>
          <p:cNvSpPr txBox="1"/>
          <p:nvPr/>
        </p:nvSpPr>
        <p:spPr>
          <a:xfrm>
            <a:off x="3779203" y="231078"/>
            <a:ext cx="1531188"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DATA SET</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710385"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2</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pic>
        <p:nvPicPr>
          <p:cNvPr id="3" name="图片 2">
            <a:extLst>
              <a:ext uri="{FF2B5EF4-FFF2-40B4-BE49-F238E27FC236}">
                <a16:creationId xmlns:a16="http://schemas.microsoft.com/office/drawing/2014/main" id="{DF99B6D4-9CC1-4048-9BC3-ECC30B44292C}"/>
              </a:ext>
            </a:extLst>
          </p:cNvPr>
          <p:cNvPicPr>
            <a:picLocks noChangeAspect="1"/>
          </p:cNvPicPr>
          <p:nvPr/>
        </p:nvPicPr>
        <p:blipFill rotWithShape="1">
          <a:blip r:embed="rId4">
            <a:clrChange>
              <a:clrFrom>
                <a:srgbClr val="FFFFFF"/>
              </a:clrFrom>
              <a:clrTo>
                <a:srgbClr val="FFFFFF">
                  <a:alpha val="0"/>
                </a:srgbClr>
              </a:clrTo>
            </a:clrChange>
            <a:biLevel thresh="75000"/>
            <a:extLst>
              <a:ext uri="{28A0092B-C50C-407E-A947-70E740481C1C}">
                <a14:useLocalDpi xmlns:a14="http://schemas.microsoft.com/office/drawing/2010/main" val="0"/>
              </a:ext>
            </a:extLst>
          </a:blip>
          <a:srcRect l="2208" t="9854" r="12967"/>
          <a:stretch/>
        </p:blipFill>
        <p:spPr>
          <a:xfrm>
            <a:off x="3609474" y="714137"/>
            <a:ext cx="4868780" cy="4352878"/>
          </a:xfrm>
          <a:prstGeom prst="rect">
            <a:avLst/>
          </a:prstGeom>
        </p:spPr>
      </p:pic>
      <p:pic>
        <p:nvPicPr>
          <p:cNvPr id="9" name="图片 8">
            <a:extLst>
              <a:ext uri="{FF2B5EF4-FFF2-40B4-BE49-F238E27FC236}">
                <a16:creationId xmlns:a16="http://schemas.microsoft.com/office/drawing/2014/main" id="{70BDC68E-1A33-4344-8F1C-E4BF603AB655}"/>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2274" t="10191" r="23607" b="10891"/>
          <a:stretch/>
        </p:blipFill>
        <p:spPr>
          <a:xfrm>
            <a:off x="4187659" y="733317"/>
            <a:ext cx="3680326" cy="3810641"/>
          </a:xfrm>
          <a:prstGeom prst="rect">
            <a:avLst/>
          </a:prstGeom>
        </p:spPr>
      </p:pic>
      <p:pic>
        <p:nvPicPr>
          <p:cNvPr id="36" name="图片 35">
            <a:extLst>
              <a:ext uri="{FF2B5EF4-FFF2-40B4-BE49-F238E27FC236}">
                <a16:creationId xmlns:a16="http://schemas.microsoft.com/office/drawing/2014/main" id="{89C70ACC-333F-4644-BB47-8AAAA0E0674D}"/>
              </a:ext>
            </a:extLst>
          </p:cNvPr>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75993" t="9854" r="18029"/>
          <a:stretch/>
        </p:blipFill>
        <p:spPr>
          <a:xfrm>
            <a:off x="7838361" y="713915"/>
            <a:ext cx="343120" cy="4352878"/>
          </a:xfrm>
          <a:prstGeom prst="rect">
            <a:avLst/>
          </a:prstGeom>
        </p:spPr>
      </p:pic>
      <p:sp>
        <p:nvSpPr>
          <p:cNvPr id="52" name="文本框 51">
            <a:extLst>
              <a:ext uri="{FF2B5EF4-FFF2-40B4-BE49-F238E27FC236}">
                <a16:creationId xmlns:a16="http://schemas.microsoft.com/office/drawing/2014/main" id="{E113B7A3-CBF7-4908-913D-48D286F09265}"/>
              </a:ext>
            </a:extLst>
          </p:cNvPr>
          <p:cNvSpPr txBox="1"/>
          <p:nvPr/>
        </p:nvSpPr>
        <p:spPr>
          <a:xfrm>
            <a:off x="962519" y="1420356"/>
            <a:ext cx="2385563" cy="892552"/>
          </a:xfrm>
          <a:prstGeom prst="rect">
            <a:avLst/>
          </a:prstGeom>
          <a:noFill/>
        </p:spPr>
        <p:txBody>
          <a:bodyPr wrap="square">
            <a:spAutoFit/>
          </a:bodyPr>
          <a:lstStyle/>
          <a:p>
            <a:r>
              <a:rPr lang="zh-CN" altLang="en-US" sz="2000" dirty="0"/>
              <a:t>标签关联性</a:t>
            </a:r>
            <a:endParaRPr lang="en-US" altLang="zh-CN" sz="2000" dirty="0"/>
          </a:p>
          <a:p>
            <a:endParaRPr lang="en-US" altLang="zh-CN" sz="1100" dirty="0"/>
          </a:p>
          <a:p>
            <a:pPr algn="r"/>
            <a:r>
              <a:rPr lang="en-US" altLang="zh-CN" sz="2000" dirty="0"/>
              <a:t>--</a:t>
            </a:r>
            <a:r>
              <a:rPr lang="zh-CN" altLang="en-US" sz="2000" dirty="0"/>
              <a:t>余弦相似度</a:t>
            </a:r>
            <a:endParaRPr lang="en-US" altLang="zh-CN" sz="2000" dirty="0"/>
          </a:p>
        </p:txBody>
      </p:sp>
    </p:spTree>
    <p:custDataLst>
      <p:tags r:id="rId1"/>
    </p:custDataLst>
    <p:extLst>
      <p:ext uri="{BB962C8B-B14F-4D97-AF65-F5344CB8AC3E}">
        <p14:creationId xmlns:p14="http://schemas.microsoft.com/office/powerpoint/2010/main" val="1747361813"/>
      </p:ext>
    </p:extLst>
  </p:cSld>
  <p:clrMapOvr>
    <a:masterClrMapping/>
  </p:clrMapOvr>
  <p:transition>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ppt_x</p:attrName>
                                        </p:attrNameLst>
                                      </p:cBhvr>
                                      <p:tavLst>
                                        <p:tav tm="0">
                                          <p:val>
                                            <p:strVal val="#ppt_x"/>
                                          </p:val>
                                        </p:tav>
                                        <p:tav tm="100000">
                                          <p:val>
                                            <p:strVal val="#ppt_x"/>
                                          </p:val>
                                        </p:tav>
                                      </p:tavLst>
                                    </p:anim>
                                    <p:anim calcmode="lin" valueType="num">
                                      <p:cBhvr>
                                        <p:cTn id="8" dur="500" fill="hold"/>
                                        <p:tgtEl>
                                          <p:spTgt spid="36"/>
                                        </p:tgtEl>
                                        <p:attrNameLst>
                                          <p:attrName>ppt_y</p:attrName>
                                        </p:attrNameLst>
                                      </p:cBhvr>
                                      <p:tavLst>
                                        <p:tav tm="0">
                                          <p:val>
                                            <p:strVal val="#ppt_y-#ppt_h/2"/>
                                          </p:val>
                                        </p:tav>
                                        <p:tav tm="100000">
                                          <p:val>
                                            <p:strVal val="#ppt_y"/>
                                          </p:val>
                                        </p:tav>
                                      </p:tavLst>
                                    </p:anim>
                                    <p:anim calcmode="lin" valueType="num">
                                      <p:cBhvr>
                                        <p:cTn id="9" dur="500" fill="hold"/>
                                        <p:tgtEl>
                                          <p:spTgt spid="36"/>
                                        </p:tgtEl>
                                        <p:attrNameLst>
                                          <p:attrName>ppt_w</p:attrName>
                                        </p:attrNameLst>
                                      </p:cBhvr>
                                      <p:tavLst>
                                        <p:tav tm="0">
                                          <p:val>
                                            <p:strVal val="#ppt_w"/>
                                          </p:val>
                                        </p:tav>
                                        <p:tav tm="100000">
                                          <p:val>
                                            <p:strVal val="#ppt_w"/>
                                          </p:val>
                                        </p:tav>
                                      </p:tavLst>
                                    </p:anim>
                                    <p:anim calcmode="lin" valueType="num">
                                      <p:cBhvr>
                                        <p:cTn id="10" dur="500" fill="hold"/>
                                        <p:tgtEl>
                                          <p:spTgt spid="36"/>
                                        </p:tgtEl>
                                        <p:attrNameLst>
                                          <p:attrName>ppt_h</p:attrName>
                                        </p:attrNameLst>
                                      </p:cBhvr>
                                      <p:tavLst>
                                        <p:tav tm="0">
                                          <p:val>
                                            <p:fltVal val="0"/>
                                          </p:val>
                                        </p:tav>
                                        <p:tav tm="100000">
                                          <p:val>
                                            <p:strVal val="#ppt_h"/>
                                          </p:val>
                                        </p:tav>
                                      </p:tavLst>
                                    </p:anim>
                                  </p:childTnLst>
                                </p:cTn>
                              </p:par>
                              <p:par>
                                <p:cTn id="11" presetID="18" presetClass="entr" presetSubtype="12"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strips(downLeft)">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6" name="直接箭头连接符 65">
            <a:extLst>
              <a:ext uri="{FF2B5EF4-FFF2-40B4-BE49-F238E27FC236}">
                <a16:creationId xmlns:a16="http://schemas.microsoft.com/office/drawing/2014/main" id="{62384C68-638F-4787-BE6E-407CFCE2AC0F}"/>
              </a:ext>
            </a:extLst>
          </p:cNvPr>
          <p:cNvCxnSpPr>
            <a:cxnSpLocks/>
            <a:stCxn id="39" idx="0"/>
            <a:endCxn id="59" idx="0"/>
          </p:cNvCxnSpPr>
          <p:nvPr/>
        </p:nvCxnSpPr>
        <p:spPr>
          <a:xfrm>
            <a:off x="4738109" y="1527320"/>
            <a:ext cx="8019" cy="96798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CA3CFD1C-2AC6-4886-AE54-F0DDCE35894E}"/>
              </a:ext>
            </a:extLst>
          </p:cNvPr>
          <p:cNvGrpSpPr/>
          <p:nvPr/>
        </p:nvGrpSpPr>
        <p:grpSpPr>
          <a:xfrm>
            <a:off x="4057863" y="1514327"/>
            <a:ext cx="1360493" cy="595320"/>
            <a:chOff x="304800" y="673100"/>
            <a:chExt cx="4000500" cy="4000500"/>
          </a:xfrm>
          <a:effectLst>
            <a:outerShdw blurRad="444500" dist="254000" dir="8100000" algn="tr" rotWithShape="0">
              <a:prstClr val="black">
                <a:alpha val="50000"/>
              </a:prstClr>
            </a:outerShdw>
          </a:effectLst>
        </p:grpSpPr>
        <p:sp>
          <p:nvSpPr>
            <p:cNvPr id="38" name="同心圆 45">
              <a:extLst>
                <a:ext uri="{FF2B5EF4-FFF2-40B4-BE49-F238E27FC236}">
                  <a16:creationId xmlns:a16="http://schemas.microsoft.com/office/drawing/2014/main" id="{DD6827CD-0198-48ED-85FF-C06EC14F581A}"/>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9" name="椭圆 38">
              <a:extLst>
                <a:ext uri="{FF2B5EF4-FFF2-40B4-BE49-F238E27FC236}">
                  <a16:creationId xmlns:a16="http://schemas.microsoft.com/office/drawing/2014/main" id="{96587D54-C73C-4C6E-8CB3-653B383A3255}"/>
                </a:ext>
              </a:extLst>
            </p:cNvPr>
            <p:cNvSpPr/>
            <p:nvPr/>
          </p:nvSpPr>
          <p:spPr>
            <a:xfrm>
              <a:off x="392112" y="760412"/>
              <a:ext cx="3825874" cy="3825876"/>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Segoe UI Black" panose="020B0A02040204020203" pitchFamily="34" charset="0"/>
                  <a:ea typeface="Segoe UI Black" panose="020B0A02040204020203" pitchFamily="34" charset="0"/>
                </a:rPr>
                <a:t>BERT</a:t>
              </a:r>
              <a:endParaRPr lang="zh-CN" altLang="en-US" sz="2800" dirty="0">
                <a:solidFill>
                  <a:schemeClr val="tx1"/>
                </a:solidFill>
                <a:latin typeface="Segoe UI Black" panose="020B0A02040204020203" pitchFamily="34" charset="0"/>
              </a:endParaRPr>
            </a:p>
          </p:txBody>
        </p:sp>
      </p:grpSp>
      <p:grpSp>
        <p:nvGrpSpPr>
          <p:cNvPr id="46" name="组合 45">
            <a:extLst>
              <a:ext uri="{FF2B5EF4-FFF2-40B4-BE49-F238E27FC236}">
                <a16:creationId xmlns:a16="http://schemas.microsoft.com/office/drawing/2014/main" id="{054BAEAD-203A-43D1-B4E3-7BE0B6CFF430}"/>
              </a:ext>
            </a:extLst>
          </p:cNvPr>
          <p:cNvGrpSpPr/>
          <p:nvPr/>
        </p:nvGrpSpPr>
        <p:grpSpPr>
          <a:xfrm>
            <a:off x="3073068" y="4342206"/>
            <a:ext cx="1670257" cy="570216"/>
            <a:chOff x="4210395" y="525954"/>
            <a:chExt cx="4589354" cy="1301106"/>
          </a:xfrm>
          <a:effectLst>
            <a:outerShdw blurRad="254000" dist="254000" dir="8100000" algn="tr" rotWithShape="0">
              <a:prstClr val="black">
                <a:alpha val="50000"/>
              </a:prstClr>
            </a:outerShdw>
          </a:effectLst>
        </p:grpSpPr>
        <p:sp>
          <p:nvSpPr>
            <p:cNvPr id="47" name="椭圆 46">
              <a:extLst>
                <a:ext uri="{FF2B5EF4-FFF2-40B4-BE49-F238E27FC236}">
                  <a16:creationId xmlns:a16="http://schemas.microsoft.com/office/drawing/2014/main" id="{24015123-31F3-485A-B34F-CA9E5ADA5177}"/>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8" name="TextBox 55">
              <a:extLst>
                <a:ext uri="{FF2B5EF4-FFF2-40B4-BE49-F238E27FC236}">
                  <a16:creationId xmlns:a16="http://schemas.microsoft.com/office/drawing/2014/main" id="{E9FC4CC2-6782-4A39-9152-73731D5BBDE8}"/>
                </a:ext>
              </a:extLst>
            </p:cNvPr>
            <p:cNvSpPr txBox="1"/>
            <p:nvPr/>
          </p:nvSpPr>
          <p:spPr>
            <a:xfrm>
              <a:off x="4493136" y="651096"/>
              <a:ext cx="4294392" cy="912962"/>
            </a:xfrm>
            <a:prstGeom prst="rect">
              <a:avLst/>
            </a:prstGeom>
            <a:noFill/>
          </p:spPr>
          <p:txBody>
            <a:bodyPr wrap="square" rtlCol="0">
              <a:spAutoFit/>
            </a:bodyPr>
            <a:lstStyle/>
            <a:p>
              <a:r>
                <a:rPr lang="zh-CN" altLang="en-US" sz="2000" dirty="0">
                  <a:solidFill>
                    <a:schemeClr val="bg1"/>
                  </a:solidFill>
                  <a:latin typeface="黑体" panose="02010609060101010101" pitchFamily="49" charset="-122"/>
                  <a:ea typeface="黑体" panose="02010609060101010101" pitchFamily="49" charset="-122"/>
                </a:rPr>
                <a:t>预测的标签</a:t>
              </a:r>
            </a:p>
          </p:txBody>
        </p:sp>
      </p:grpSp>
      <p:cxnSp>
        <p:nvCxnSpPr>
          <p:cNvPr id="73" name="直接箭头连接符 72">
            <a:extLst>
              <a:ext uri="{FF2B5EF4-FFF2-40B4-BE49-F238E27FC236}">
                <a16:creationId xmlns:a16="http://schemas.microsoft.com/office/drawing/2014/main" id="{BDF448A3-7E4B-436C-9222-653CC817E3B5}"/>
              </a:ext>
            </a:extLst>
          </p:cNvPr>
          <p:cNvCxnSpPr>
            <a:cxnSpLocks/>
            <a:stCxn id="53" idx="0"/>
          </p:cNvCxnSpPr>
          <p:nvPr/>
        </p:nvCxnSpPr>
        <p:spPr>
          <a:xfrm flipH="1">
            <a:off x="4219074" y="3451728"/>
            <a:ext cx="527052" cy="921756"/>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E8943BA5-C6B5-4176-8C4C-76F1254D1B28}"/>
              </a:ext>
            </a:extLst>
          </p:cNvPr>
          <p:cNvCxnSpPr>
            <a:cxnSpLocks/>
            <a:stCxn id="45" idx="0"/>
            <a:endCxn id="39" idx="0"/>
          </p:cNvCxnSpPr>
          <p:nvPr/>
        </p:nvCxnSpPr>
        <p:spPr>
          <a:xfrm>
            <a:off x="3944583" y="788156"/>
            <a:ext cx="793526" cy="739164"/>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9" name="直接箭头连接符 68">
            <a:extLst>
              <a:ext uri="{FF2B5EF4-FFF2-40B4-BE49-F238E27FC236}">
                <a16:creationId xmlns:a16="http://schemas.microsoft.com/office/drawing/2014/main" id="{A4A92C90-B63D-4D32-8E66-05712461E5F6}"/>
              </a:ext>
            </a:extLst>
          </p:cNvPr>
          <p:cNvCxnSpPr>
            <a:cxnSpLocks/>
            <a:stCxn id="59" idx="0"/>
            <a:endCxn id="53" idx="0"/>
          </p:cNvCxnSpPr>
          <p:nvPr/>
        </p:nvCxnSpPr>
        <p:spPr>
          <a:xfrm flipH="1">
            <a:off x="4746126" y="2495309"/>
            <a:ext cx="2" cy="956419"/>
          </a:xfrm>
          <a:prstGeom prst="straightConnector1">
            <a:avLst/>
          </a:prstGeom>
          <a:ln w="38100">
            <a:solidFill>
              <a:srgbClr val="C0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2569934"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模型架构选择</a:t>
            </a:r>
          </a:p>
        </p:txBody>
      </p:sp>
      <p:sp>
        <p:nvSpPr>
          <p:cNvPr id="27" name="TextBox 26"/>
          <p:cNvSpPr txBox="1"/>
          <p:nvPr/>
        </p:nvSpPr>
        <p:spPr>
          <a:xfrm>
            <a:off x="3779203" y="231078"/>
            <a:ext cx="1239442"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MODEL</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710385"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3</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grpSp>
        <p:nvGrpSpPr>
          <p:cNvPr id="43" name="组合 42">
            <a:extLst>
              <a:ext uri="{FF2B5EF4-FFF2-40B4-BE49-F238E27FC236}">
                <a16:creationId xmlns:a16="http://schemas.microsoft.com/office/drawing/2014/main" id="{DA04BA81-BDA7-4A1B-A928-6EE7291443D5}"/>
              </a:ext>
            </a:extLst>
          </p:cNvPr>
          <p:cNvGrpSpPr/>
          <p:nvPr/>
        </p:nvGrpSpPr>
        <p:grpSpPr>
          <a:xfrm>
            <a:off x="2808831" y="728231"/>
            <a:ext cx="2181216" cy="767811"/>
            <a:chOff x="4210395" y="525954"/>
            <a:chExt cx="4589354" cy="1678101"/>
          </a:xfrm>
          <a:effectLst>
            <a:outerShdw blurRad="254000" dist="254000" dir="8100000" algn="tr" rotWithShape="0">
              <a:prstClr val="black">
                <a:alpha val="50000"/>
              </a:prstClr>
            </a:outerShdw>
          </a:effectLst>
        </p:grpSpPr>
        <p:sp>
          <p:nvSpPr>
            <p:cNvPr id="44" name="椭圆 43">
              <a:extLst>
                <a:ext uri="{FF2B5EF4-FFF2-40B4-BE49-F238E27FC236}">
                  <a16:creationId xmlns:a16="http://schemas.microsoft.com/office/drawing/2014/main" id="{5F0F7DCA-103A-4398-86A6-17348952908C}"/>
                </a:ext>
              </a:extLst>
            </p:cNvPr>
            <p:cNvSpPr/>
            <p:nvPr/>
          </p:nvSpPr>
          <p:spPr>
            <a:xfrm>
              <a:off x="4210395" y="525954"/>
              <a:ext cx="4589354"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5" name="TextBox 55">
              <a:extLst>
                <a:ext uri="{FF2B5EF4-FFF2-40B4-BE49-F238E27FC236}">
                  <a16:creationId xmlns:a16="http://schemas.microsoft.com/office/drawing/2014/main" id="{A3E68820-20C2-461E-8361-C3D9CD294C3F}"/>
                </a:ext>
              </a:extLst>
            </p:cNvPr>
            <p:cNvSpPr txBox="1"/>
            <p:nvPr/>
          </p:nvSpPr>
          <p:spPr>
            <a:xfrm>
              <a:off x="4505358" y="656924"/>
              <a:ext cx="4189396" cy="1547131"/>
            </a:xfrm>
            <a:prstGeom prst="rect">
              <a:avLst/>
            </a:prstGeom>
            <a:noFill/>
          </p:spPr>
          <p:txBody>
            <a:bodyPr wrap="square" rtlCol="0">
              <a:spAutoFit/>
            </a:bodyPr>
            <a:lstStyle/>
            <a:p>
              <a:r>
                <a:rPr lang="zh-CN" altLang="en-US" sz="2000" dirty="0">
                  <a:solidFill>
                    <a:schemeClr val="bg1"/>
                  </a:solidFill>
                  <a:latin typeface="黑体" panose="02010609060101010101" pitchFamily="49" charset="-122"/>
                  <a:ea typeface="黑体" panose="02010609060101010101" pitchFamily="49" charset="-122"/>
                </a:rPr>
                <a:t>预处理后的数据</a:t>
              </a:r>
            </a:p>
          </p:txBody>
        </p:sp>
      </p:grpSp>
      <p:grpSp>
        <p:nvGrpSpPr>
          <p:cNvPr id="50" name="组合 49">
            <a:extLst>
              <a:ext uri="{FF2B5EF4-FFF2-40B4-BE49-F238E27FC236}">
                <a16:creationId xmlns:a16="http://schemas.microsoft.com/office/drawing/2014/main" id="{5BA14993-E771-4FF6-A085-5E4145E6DAB3}"/>
              </a:ext>
            </a:extLst>
          </p:cNvPr>
          <p:cNvGrpSpPr/>
          <p:nvPr/>
        </p:nvGrpSpPr>
        <p:grpSpPr>
          <a:xfrm>
            <a:off x="4065880" y="3438735"/>
            <a:ext cx="1360493" cy="595320"/>
            <a:chOff x="304800" y="673100"/>
            <a:chExt cx="4000500" cy="4000500"/>
          </a:xfrm>
          <a:effectLst>
            <a:outerShdw blurRad="444500" dist="254000" dir="8100000" algn="tr" rotWithShape="0">
              <a:prstClr val="black">
                <a:alpha val="50000"/>
              </a:prstClr>
            </a:outerShdw>
          </a:effectLst>
        </p:grpSpPr>
        <p:sp>
          <p:nvSpPr>
            <p:cNvPr id="51" name="同心圆 45">
              <a:extLst>
                <a:ext uri="{FF2B5EF4-FFF2-40B4-BE49-F238E27FC236}">
                  <a16:creationId xmlns:a16="http://schemas.microsoft.com/office/drawing/2014/main" id="{266DABA1-887F-444F-B410-2E40BBF7ABA8}"/>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3" name="椭圆 38">
              <a:extLst>
                <a:ext uri="{FF2B5EF4-FFF2-40B4-BE49-F238E27FC236}">
                  <a16:creationId xmlns:a16="http://schemas.microsoft.com/office/drawing/2014/main" id="{6739885D-3B76-465F-B2F1-D43AB0B1D293}"/>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Segoe UI Black" panose="020B0A02040204020203" pitchFamily="34" charset="0"/>
                  <a:ea typeface="Segoe UI Black" panose="020B0A02040204020203" pitchFamily="34" charset="0"/>
                </a:rPr>
                <a:t>CRF</a:t>
              </a:r>
              <a:endParaRPr lang="zh-CN" altLang="en-US" sz="2800" dirty="0">
                <a:solidFill>
                  <a:schemeClr val="tx1"/>
                </a:solidFill>
                <a:latin typeface="Segoe UI Black" panose="020B0A02040204020203" pitchFamily="34" charset="0"/>
              </a:endParaRPr>
            </a:p>
          </p:txBody>
        </p:sp>
      </p:grpSp>
      <p:grpSp>
        <p:nvGrpSpPr>
          <p:cNvPr id="57" name="组合 56">
            <a:extLst>
              <a:ext uri="{FF2B5EF4-FFF2-40B4-BE49-F238E27FC236}">
                <a16:creationId xmlns:a16="http://schemas.microsoft.com/office/drawing/2014/main" id="{2379CFC0-2BB1-494B-BC1B-9CCFDBE0C6A9}"/>
              </a:ext>
            </a:extLst>
          </p:cNvPr>
          <p:cNvGrpSpPr/>
          <p:nvPr/>
        </p:nvGrpSpPr>
        <p:grpSpPr>
          <a:xfrm>
            <a:off x="3841285" y="2495309"/>
            <a:ext cx="1809687" cy="729168"/>
            <a:chOff x="4210395" y="525954"/>
            <a:chExt cx="4589354" cy="1457562"/>
          </a:xfrm>
          <a:effectLst>
            <a:outerShdw blurRad="254000" dist="254000" dir="8100000" algn="tr" rotWithShape="0">
              <a:prstClr val="black">
                <a:alpha val="50000"/>
              </a:prstClr>
            </a:outerShdw>
          </a:effectLst>
        </p:grpSpPr>
        <p:sp>
          <p:nvSpPr>
            <p:cNvPr id="58" name="椭圆 57">
              <a:extLst>
                <a:ext uri="{FF2B5EF4-FFF2-40B4-BE49-F238E27FC236}">
                  <a16:creationId xmlns:a16="http://schemas.microsoft.com/office/drawing/2014/main" id="{D3A0E790-522B-4A5C-A3E3-095DA69258A4}"/>
                </a:ext>
              </a:extLst>
            </p:cNvPr>
            <p:cNvSpPr/>
            <p:nvPr/>
          </p:nvSpPr>
          <p:spPr>
            <a:xfrm>
              <a:off x="4210395" y="525954"/>
              <a:ext cx="4589354" cy="1301106"/>
            </a:xfrm>
            <a:prstGeom prst="round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TextBox 55">
              <a:extLst>
                <a:ext uri="{FF2B5EF4-FFF2-40B4-BE49-F238E27FC236}">
                  <a16:creationId xmlns:a16="http://schemas.microsoft.com/office/drawing/2014/main" id="{30B2EB3C-F6B7-423D-80BE-CA683F37B14D}"/>
                </a:ext>
              </a:extLst>
            </p:cNvPr>
            <p:cNvSpPr txBox="1"/>
            <p:nvPr/>
          </p:nvSpPr>
          <p:spPr>
            <a:xfrm>
              <a:off x="4357873" y="525954"/>
              <a:ext cx="4294393" cy="1457562"/>
            </a:xfrm>
            <a:prstGeom prst="roundRect">
              <a:avLst/>
            </a:prstGeom>
            <a:noFill/>
          </p:spPr>
          <p:txBody>
            <a:bodyPr wrap="square" rtlCol="0">
              <a:spAutoFit/>
            </a:bodyPr>
            <a:lstStyle/>
            <a:p>
              <a:pPr algn="ctr"/>
              <a:r>
                <a:rPr lang="en-US" altLang="zh-CN" sz="2800" dirty="0" err="1">
                  <a:solidFill>
                    <a:schemeClr val="bg1"/>
                  </a:solidFill>
                  <a:latin typeface="Segoe UI Black" panose="020B0A02040204020203" pitchFamily="34" charset="0"/>
                  <a:ea typeface="Segoe UI Black" panose="020B0A02040204020203" pitchFamily="34" charset="0"/>
                </a:rPr>
                <a:t>BiLSTM</a:t>
              </a:r>
              <a:endParaRPr lang="zh-CN" altLang="en-US" sz="2800" dirty="0">
                <a:solidFill>
                  <a:schemeClr val="bg1"/>
                </a:solidFill>
                <a:latin typeface="Segoe UI Black" panose="020B0A02040204020203" pitchFamily="34" charset="0"/>
                <a:ea typeface="黑体" panose="02010609060101010101" pitchFamily="49" charset="-122"/>
              </a:endParaRPr>
            </a:p>
          </p:txBody>
        </p:sp>
      </p:grpSp>
      <p:pic>
        <p:nvPicPr>
          <p:cNvPr id="7" name="图片 1">
            <a:extLst>
              <a:ext uri="{FF2B5EF4-FFF2-40B4-BE49-F238E27FC236}">
                <a16:creationId xmlns:a16="http://schemas.microsoft.com/office/drawing/2014/main" id="{66CD4488-B560-41D6-8C50-5F9511DFAE1F}"/>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7496190" y="734650"/>
            <a:ext cx="1416731" cy="1872369"/>
          </a:xfrm>
          <a:prstGeom prst="rect">
            <a:avLst/>
          </a:prstGeom>
          <a:noFill/>
          <a:ln>
            <a:noFill/>
          </a:ln>
        </p:spPr>
      </p:pic>
      <p:pic>
        <p:nvPicPr>
          <p:cNvPr id="10" name="图片 9">
            <a:extLst>
              <a:ext uri="{FF2B5EF4-FFF2-40B4-BE49-F238E27FC236}">
                <a16:creationId xmlns:a16="http://schemas.microsoft.com/office/drawing/2014/main" id="{B78977B7-266D-431C-8B35-55FEDADD8A49}"/>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5843773" y="3070880"/>
            <a:ext cx="2984923" cy="1001242"/>
          </a:xfrm>
          <a:prstGeom prst="rect">
            <a:avLst/>
          </a:prstGeom>
        </p:spPr>
      </p:pic>
      <p:sp>
        <p:nvSpPr>
          <p:cNvPr id="80" name="文本框 79">
            <a:extLst>
              <a:ext uri="{FF2B5EF4-FFF2-40B4-BE49-F238E27FC236}">
                <a16:creationId xmlns:a16="http://schemas.microsoft.com/office/drawing/2014/main" id="{94B6721F-DCFC-46F5-966E-1D11DC296ACF}"/>
              </a:ext>
            </a:extLst>
          </p:cNvPr>
          <p:cNvSpPr txBox="1"/>
          <p:nvPr/>
        </p:nvSpPr>
        <p:spPr>
          <a:xfrm>
            <a:off x="5795701" y="753700"/>
            <a:ext cx="1868006" cy="1754326"/>
          </a:xfrm>
          <a:prstGeom prst="rect">
            <a:avLst/>
          </a:prstGeom>
          <a:noFill/>
        </p:spPr>
        <p:txBody>
          <a:bodyPr wrap="square">
            <a:spAutoFit/>
          </a:bodyPr>
          <a:lstStyle/>
          <a:p>
            <a:pPr fontAlgn="auto">
              <a:spcAft>
                <a:spcPts val="600"/>
              </a:spcAft>
            </a:pPr>
            <a:r>
              <a:rPr lang="zh-CN" altLang="zh-CN" dirty="0"/>
              <a:t>基于对中文语料库的预学习，对训练集的数据进行预训练并微调，得到测试集的词嵌入特征。</a:t>
            </a:r>
          </a:p>
        </p:txBody>
      </p:sp>
      <p:sp>
        <p:nvSpPr>
          <p:cNvPr id="82" name="文本框 81">
            <a:extLst>
              <a:ext uri="{FF2B5EF4-FFF2-40B4-BE49-F238E27FC236}">
                <a16:creationId xmlns:a16="http://schemas.microsoft.com/office/drawing/2014/main" id="{10E240B9-4C52-483B-980E-6FA605AE847E}"/>
              </a:ext>
            </a:extLst>
          </p:cNvPr>
          <p:cNvSpPr txBox="1"/>
          <p:nvPr/>
        </p:nvSpPr>
        <p:spPr>
          <a:xfrm>
            <a:off x="280703" y="3299272"/>
            <a:ext cx="3351930" cy="646331"/>
          </a:xfrm>
          <a:prstGeom prst="rect">
            <a:avLst/>
          </a:prstGeom>
          <a:noFill/>
        </p:spPr>
        <p:txBody>
          <a:bodyPr wrap="square">
            <a:spAutoFit/>
          </a:bodyPr>
          <a:lstStyle/>
          <a:p>
            <a:pPr fontAlgn="auto">
              <a:spcAft>
                <a:spcPts val="600"/>
              </a:spcAft>
            </a:pPr>
            <a:r>
              <a:rPr lang="zh-CN" altLang="en-US" dirty="0">
                <a:sym typeface="+mn-ea"/>
              </a:rPr>
              <a:t>从词序列的开头与结尾分别向后与向前建立时序模型。</a:t>
            </a:r>
          </a:p>
        </p:txBody>
      </p:sp>
      <p:sp>
        <p:nvSpPr>
          <p:cNvPr id="84" name="文本框 83">
            <a:extLst>
              <a:ext uri="{FF2B5EF4-FFF2-40B4-BE49-F238E27FC236}">
                <a16:creationId xmlns:a16="http://schemas.microsoft.com/office/drawing/2014/main" id="{7AF651C5-3F90-4B29-8C56-C81FC7A607FC}"/>
              </a:ext>
            </a:extLst>
          </p:cNvPr>
          <p:cNvSpPr txBox="1"/>
          <p:nvPr/>
        </p:nvSpPr>
        <p:spPr>
          <a:xfrm>
            <a:off x="5781651" y="3998603"/>
            <a:ext cx="3206815" cy="923330"/>
          </a:xfrm>
          <a:prstGeom prst="rect">
            <a:avLst/>
          </a:prstGeom>
          <a:noFill/>
        </p:spPr>
        <p:txBody>
          <a:bodyPr wrap="square">
            <a:spAutoFit/>
          </a:bodyPr>
          <a:lstStyle/>
          <a:p>
            <a:r>
              <a:rPr lang="zh-CN" altLang="en-US" dirty="0"/>
              <a:t>在条件随机场中，计算由相邻节点所表示的联合概率，根据最佳结果完成预测。</a:t>
            </a:r>
          </a:p>
        </p:txBody>
      </p:sp>
      <p:sp>
        <p:nvSpPr>
          <p:cNvPr id="83" name="矩形: 圆角 82">
            <a:extLst>
              <a:ext uri="{FF2B5EF4-FFF2-40B4-BE49-F238E27FC236}">
                <a16:creationId xmlns:a16="http://schemas.microsoft.com/office/drawing/2014/main" id="{3C27CF1B-ABC6-42C9-A247-5D409C123967}"/>
              </a:ext>
            </a:extLst>
          </p:cNvPr>
          <p:cNvSpPr/>
          <p:nvPr/>
        </p:nvSpPr>
        <p:spPr>
          <a:xfrm>
            <a:off x="5698076" y="684237"/>
            <a:ext cx="3287244" cy="1922782"/>
          </a:xfrm>
          <a:prstGeom prst="roundRect">
            <a:avLst>
              <a:gd name="adj" fmla="val 1166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5" name="矩形: 圆角 84">
            <a:extLst>
              <a:ext uri="{FF2B5EF4-FFF2-40B4-BE49-F238E27FC236}">
                <a16:creationId xmlns:a16="http://schemas.microsoft.com/office/drawing/2014/main" id="{FC6CEA0A-C5BC-496B-A9AB-23F6A4199EBF}"/>
              </a:ext>
            </a:extLst>
          </p:cNvPr>
          <p:cNvSpPr/>
          <p:nvPr/>
        </p:nvSpPr>
        <p:spPr>
          <a:xfrm>
            <a:off x="172129" y="1518428"/>
            <a:ext cx="3380619" cy="2573587"/>
          </a:xfrm>
          <a:prstGeom prst="roundRect">
            <a:avLst>
              <a:gd name="adj" fmla="val 1180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矩形: 圆角 88">
            <a:extLst>
              <a:ext uri="{FF2B5EF4-FFF2-40B4-BE49-F238E27FC236}">
                <a16:creationId xmlns:a16="http://schemas.microsoft.com/office/drawing/2014/main" id="{0748A368-A3F6-410A-A3A0-73345147D6F7}"/>
              </a:ext>
            </a:extLst>
          </p:cNvPr>
          <p:cNvSpPr/>
          <p:nvPr/>
        </p:nvSpPr>
        <p:spPr>
          <a:xfrm>
            <a:off x="5709126" y="3064832"/>
            <a:ext cx="3279340" cy="1922784"/>
          </a:xfrm>
          <a:prstGeom prst="roundRect">
            <a:avLst>
              <a:gd name="adj" fmla="val 1041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1" name="矩形: 圆角 90">
            <a:extLst>
              <a:ext uri="{FF2B5EF4-FFF2-40B4-BE49-F238E27FC236}">
                <a16:creationId xmlns:a16="http://schemas.microsoft.com/office/drawing/2014/main" id="{BDDDB748-0AA4-4B59-87F6-2AADFD4F8011}"/>
              </a:ext>
            </a:extLst>
          </p:cNvPr>
          <p:cNvSpPr/>
          <p:nvPr/>
        </p:nvSpPr>
        <p:spPr>
          <a:xfrm>
            <a:off x="1344655" y="4392390"/>
            <a:ext cx="1464176" cy="46984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BMESO</a:t>
            </a:r>
            <a:r>
              <a:rPr lang="zh-CN" altLang="en-US" dirty="0">
                <a:solidFill>
                  <a:schemeClr val="tx1"/>
                </a:solidFill>
              </a:rPr>
              <a:t>标记</a:t>
            </a:r>
          </a:p>
        </p:txBody>
      </p:sp>
      <p:cxnSp>
        <p:nvCxnSpPr>
          <p:cNvPr id="49" name="直接箭头连接符 48">
            <a:extLst>
              <a:ext uri="{FF2B5EF4-FFF2-40B4-BE49-F238E27FC236}">
                <a16:creationId xmlns:a16="http://schemas.microsoft.com/office/drawing/2014/main" id="{B3BECFBF-771E-4426-9775-3EEB36D91B5B}"/>
              </a:ext>
            </a:extLst>
          </p:cNvPr>
          <p:cNvCxnSpPr>
            <a:cxnSpLocks/>
            <a:stCxn id="38" idx="3"/>
            <a:endCxn id="83" idx="1"/>
          </p:cNvCxnSpPr>
          <p:nvPr/>
        </p:nvCxnSpPr>
        <p:spPr>
          <a:xfrm flipV="1">
            <a:off x="5418356" y="1645628"/>
            <a:ext cx="279720" cy="166359"/>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a:extLst>
              <a:ext uri="{FF2B5EF4-FFF2-40B4-BE49-F238E27FC236}">
                <a16:creationId xmlns:a16="http://schemas.microsoft.com/office/drawing/2014/main" id="{10731C3D-C386-4908-A452-760A9587E01A}"/>
              </a:ext>
            </a:extLst>
          </p:cNvPr>
          <p:cNvCxnSpPr>
            <a:cxnSpLocks/>
            <a:stCxn id="51" idx="3"/>
            <a:endCxn id="89" idx="1"/>
          </p:cNvCxnSpPr>
          <p:nvPr/>
        </p:nvCxnSpPr>
        <p:spPr>
          <a:xfrm>
            <a:off x="5426373" y="3736395"/>
            <a:ext cx="282753" cy="289829"/>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B90539BA-7639-4839-8A62-1B7DC41CE039}"/>
              </a:ext>
            </a:extLst>
          </p:cNvPr>
          <p:cNvCxnSpPr>
            <a:cxnSpLocks/>
            <a:stCxn id="58" idx="1"/>
            <a:endCxn id="85" idx="3"/>
          </p:cNvCxnSpPr>
          <p:nvPr/>
        </p:nvCxnSpPr>
        <p:spPr>
          <a:xfrm flipH="1" flipV="1">
            <a:off x="3552748" y="2805222"/>
            <a:ext cx="288537" cy="15536"/>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1DE74799-6D99-422F-BEDC-7C60E8B2C46D}"/>
              </a:ext>
            </a:extLst>
          </p:cNvPr>
          <p:cNvCxnSpPr>
            <a:cxnSpLocks/>
            <a:stCxn id="47" idx="2"/>
            <a:endCxn id="91" idx="3"/>
          </p:cNvCxnSpPr>
          <p:nvPr/>
        </p:nvCxnSpPr>
        <p:spPr>
          <a:xfrm flipH="1">
            <a:off x="2808831" y="4627314"/>
            <a:ext cx="264237" cy="0"/>
          </a:xfrm>
          <a:prstGeom prst="straightConnector1">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19" name="图片 18" descr="BiLSTM">
            <a:extLst>
              <a:ext uri="{FF2B5EF4-FFF2-40B4-BE49-F238E27FC236}">
                <a16:creationId xmlns:a16="http://schemas.microsoft.com/office/drawing/2014/main" id="{E55D06B9-CC08-4CFD-99D1-AA970AAED509}"/>
              </a:ext>
            </a:extLst>
          </p:cNvPr>
          <p:cNvPicPr>
            <a:picLocks noChangeAspect="1"/>
          </p:cNvPicPr>
          <p:nvPr/>
        </p:nvPicPr>
        <p:blipFill>
          <a:blip r:embed="rId6"/>
          <a:stretch>
            <a:fillRect/>
          </a:stretch>
        </p:blipFill>
        <p:spPr>
          <a:xfrm>
            <a:off x="320614" y="1628815"/>
            <a:ext cx="3039333" cy="1693798"/>
          </a:xfrm>
          <a:prstGeom prst="rect">
            <a:avLst/>
          </a:prstGeom>
          <a:effectLst>
            <a:softEdge rad="88900"/>
          </a:effectLst>
        </p:spPr>
      </p:pic>
      <p:sp>
        <p:nvSpPr>
          <p:cNvPr id="29" name="文本框 28">
            <a:extLst>
              <a:ext uri="{FF2B5EF4-FFF2-40B4-BE49-F238E27FC236}">
                <a16:creationId xmlns:a16="http://schemas.microsoft.com/office/drawing/2014/main" id="{81AF8E1C-8F12-4134-94BF-6DF2C1E31F72}"/>
              </a:ext>
            </a:extLst>
          </p:cNvPr>
          <p:cNvSpPr txBox="1"/>
          <p:nvPr/>
        </p:nvSpPr>
        <p:spPr>
          <a:xfrm>
            <a:off x="4712193" y="1150577"/>
            <a:ext cx="855556" cy="369332"/>
          </a:xfrm>
          <a:prstGeom prst="rect">
            <a:avLst/>
          </a:prstGeom>
          <a:noFill/>
        </p:spPr>
        <p:txBody>
          <a:bodyPr wrap="square" rtlCol="0">
            <a:spAutoFit/>
          </a:bodyPr>
          <a:lstStyle/>
          <a:p>
            <a:r>
              <a:rPr lang="en-US" altLang="zh-CN" dirty="0">
                <a:solidFill>
                  <a:srgbClr val="C00000"/>
                </a:solidFill>
              </a:rPr>
              <a:t>words</a:t>
            </a:r>
            <a:endParaRPr lang="zh-CN" altLang="en-US" dirty="0">
              <a:solidFill>
                <a:srgbClr val="C00000"/>
              </a:solidFill>
            </a:endParaRPr>
          </a:p>
        </p:txBody>
      </p:sp>
      <p:sp>
        <p:nvSpPr>
          <p:cNvPr id="30" name="文本框 29">
            <a:extLst>
              <a:ext uri="{FF2B5EF4-FFF2-40B4-BE49-F238E27FC236}">
                <a16:creationId xmlns:a16="http://schemas.microsoft.com/office/drawing/2014/main" id="{421ACCDA-E866-4D95-AF18-8DD0B3AA2438}"/>
              </a:ext>
            </a:extLst>
          </p:cNvPr>
          <p:cNvSpPr txBox="1"/>
          <p:nvPr/>
        </p:nvSpPr>
        <p:spPr>
          <a:xfrm>
            <a:off x="3810041" y="2085266"/>
            <a:ext cx="855556" cy="369332"/>
          </a:xfrm>
          <a:prstGeom prst="rect">
            <a:avLst/>
          </a:prstGeom>
          <a:noFill/>
        </p:spPr>
        <p:txBody>
          <a:bodyPr wrap="square" rtlCol="0">
            <a:spAutoFit/>
          </a:bodyPr>
          <a:lstStyle/>
          <a:p>
            <a:r>
              <a:rPr lang="en-US" altLang="zh-CN" dirty="0">
                <a:solidFill>
                  <a:srgbClr val="C00000"/>
                </a:solidFill>
              </a:rPr>
              <a:t>vectors</a:t>
            </a:r>
            <a:endParaRPr lang="zh-CN" altLang="en-US" dirty="0">
              <a:solidFill>
                <a:srgbClr val="C00000"/>
              </a:solidFill>
            </a:endParaRPr>
          </a:p>
        </p:txBody>
      </p:sp>
      <p:sp>
        <p:nvSpPr>
          <p:cNvPr id="31" name="文本框 30">
            <a:extLst>
              <a:ext uri="{FF2B5EF4-FFF2-40B4-BE49-F238E27FC236}">
                <a16:creationId xmlns:a16="http://schemas.microsoft.com/office/drawing/2014/main" id="{EE303E7A-15F8-467B-AB6F-60DE322027E5}"/>
              </a:ext>
            </a:extLst>
          </p:cNvPr>
          <p:cNvSpPr txBox="1"/>
          <p:nvPr/>
        </p:nvSpPr>
        <p:spPr>
          <a:xfrm>
            <a:off x="3847838" y="3132559"/>
            <a:ext cx="855556" cy="369332"/>
          </a:xfrm>
          <a:prstGeom prst="rect">
            <a:avLst/>
          </a:prstGeom>
          <a:noFill/>
        </p:spPr>
        <p:txBody>
          <a:bodyPr wrap="square" rtlCol="0">
            <a:spAutoFit/>
          </a:bodyPr>
          <a:lstStyle/>
          <a:p>
            <a:r>
              <a:rPr lang="en-US" altLang="zh-CN" dirty="0">
                <a:solidFill>
                  <a:srgbClr val="C00000"/>
                </a:solidFill>
              </a:rPr>
              <a:t>logits?</a:t>
            </a:r>
            <a:endParaRPr lang="zh-CN" altLang="en-US" dirty="0">
              <a:solidFill>
                <a:srgbClr val="C00000"/>
              </a:solidFill>
            </a:endParaRPr>
          </a:p>
        </p:txBody>
      </p:sp>
      <p:sp>
        <p:nvSpPr>
          <p:cNvPr id="32" name="文本框 31">
            <a:extLst>
              <a:ext uri="{FF2B5EF4-FFF2-40B4-BE49-F238E27FC236}">
                <a16:creationId xmlns:a16="http://schemas.microsoft.com/office/drawing/2014/main" id="{528EC271-C534-4F7C-B8B3-3A02DF4AF0B7}"/>
              </a:ext>
            </a:extLst>
          </p:cNvPr>
          <p:cNvSpPr txBox="1"/>
          <p:nvPr/>
        </p:nvSpPr>
        <p:spPr>
          <a:xfrm>
            <a:off x="4405714" y="4007800"/>
            <a:ext cx="855556" cy="369332"/>
          </a:xfrm>
          <a:prstGeom prst="rect">
            <a:avLst/>
          </a:prstGeom>
          <a:noFill/>
        </p:spPr>
        <p:txBody>
          <a:bodyPr wrap="square" rtlCol="0">
            <a:spAutoFit/>
          </a:bodyPr>
          <a:lstStyle/>
          <a:p>
            <a:r>
              <a:rPr lang="en-US" altLang="zh-CN" dirty="0">
                <a:solidFill>
                  <a:srgbClr val="C00000"/>
                </a:solidFill>
              </a:rPr>
              <a:t>labels</a:t>
            </a:r>
            <a:endParaRPr lang="zh-CN" altLang="en-US" dirty="0">
              <a:solidFill>
                <a:srgbClr val="C00000"/>
              </a:solidFill>
            </a:endParaRPr>
          </a:p>
        </p:txBody>
      </p:sp>
    </p:spTree>
    <p:custDataLst>
      <p:tags r:id="rId1"/>
    </p:custDataLst>
    <p:extLst>
      <p:ext uri="{BB962C8B-B14F-4D97-AF65-F5344CB8AC3E}">
        <p14:creationId xmlns:p14="http://schemas.microsoft.com/office/powerpoint/2010/main" val="79511424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up)">
                                      <p:cBhvr>
                                        <p:cTn id="7" dur="500"/>
                                        <p:tgtEl>
                                          <p:spTgt spid="43"/>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up)">
                                      <p:cBhvr>
                                        <p:cTn id="11" dur="500"/>
                                        <p:tgtEl>
                                          <p:spTgt spid="12"/>
                                        </p:tgtEl>
                                      </p:cBhvr>
                                    </p:animEffect>
                                  </p:childTnLst>
                                </p:cTn>
                              </p:par>
                              <p:par>
                                <p:cTn id="12" presetID="22" presetClass="entr" presetSubtype="1" fill="hold"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wipe(up)">
                                      <p:cBhvr>
                                        <p:cTn id="14" dur="500"/>
                                        <p:tgtEl>
                                          <p:spTgt spid="37"/>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par>
                          <p:cTn id="18" fill="hold">
                            <p:stCondLst>
                              <p:cond delay="1000"/>
                            </p:stCondLst>
                            <p:childTnLst>
                              <p:par>
                                <p:cTn id="19" presetID="22" presetClass="entr" presetSubtype="1" fill="hold" nodeType="after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up)">
                                      <p:cBhvr>
                                        <p:cTn id="21" dur="500"/>
                                        <p:tgtEl>
                                          <p:spTgt spid="66"/>
                                        </p:tgtEl>
                                      </p:cBhvr>
                                    </p:animEffect>
                                  </p:childTnLst>
                                </p:cTn>
                              </p:par>
                              <p:par>
                                <p:cTn id="22" presetID="22" presetClass="entr" presetSubtype="1"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wipe(up)">
                                      <p:cBhvr>
                                        <p:cTn id="24" dur="500"/>
                                        <p:tgtEl>
                                          <p:spTgt spid="57"/>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right)">
                                      <p:cBhvr>
                                        <p:cTn id="27" dur="500"/>
                                        <p:tgtEl>
                                          <p:spTgt spid="30"/>
                                        </p:tgtEl>
                                      </p:cBhvr>
                                    </p:animEffect>
                                  </p:childTnLst>
                                </p:cTn>
                              </p:par>
                            </p:childTnLst>
                          </p:cTn>
                        </p:par>
                        <p:par>
                          <p:cTn id="28" fill="hold">
                            <p:stCondLst>
                              <p:cond delay="1500"/>
                            </p:stCondLst>
                            <p:childTnLst>
                              <p:par>
                                <p:cTn id="29" presetID="22" presetClass="entr" presetSubtype="1" fill="hold" nodeType="afterEffect">
                                  <p:stCondLst>
                                    <p:cond delay="0"/>
                                  </p:stCondLst>
                                  <p:childTnLst>
                                    <p:set>
                                      <p:cBhvr>
                                        <p:cTn id="30" dur="1" fill="hold">
                                          <p:stCondLst>
                                            <p:cond delay="0"/>
                                          </p:stCondLst>
                                        </p:cTn>
                                        <p:tgtEl>
                                          <p:spTgt spid="69"/>
                                        </p:tgtEl>
                                        <p:attrNameLst>
                                          <p:attrName>style.visibility</p:attrName>
                                        </p:attrNameLst>
                                      </p:cBhvr>
                                      <p:to>
                                        <p:strVal val="visible"/>
                                      </p:to>
                                    </p:set>
                                    <p:animEffect transition="in" filter="wipe(up)">
                                      <p:cBhvr>
                                        <p:cTn id="31" dur="500"/>
                                        <p:tgtEl>
                                          <p:spTgt spid="69"/>
                                        </p:tgtEl>
                                      </p:cBhvr>
                                    </p:animEffect>
                                  </p:childTnLst>
                                </p:cTn>
                              </p:par>
                              <p:par>
                                <p:cTn id="32" presetID="22" presetClass="entr" presetSubtype="1" fill="hold" nodeType="with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up)">
                                      <p:cBhvr>
                                        <p:cTn id="34" dur="500"/>
                                        <p:tgtEl>
                                          <p:spTgt spid="50"/>
                                        </p:tgtEl>
                                      </p:cBhvr>
                                    </p:animEffect>
                                  </p:childTnLst>
                                </p:cTn>
                              </p:par>
                              <p:par>
                                <p:cTn id="35" presetID="22" presetClass="entr" presetSubtype="2"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wipe(right)">
                                      <p:cBhvr>
                                        <p:cTn id="37" dur="500"/>
                                        <p:tgtEl>
                                          <p:spTgt spid="31"/>
                                        </p:tgtEl>
                                      </p:cBhvr>
                                    </p:animEffect>
                                  </p:childTnLst>
                                </p:cTn>
                              </p:par>
                            </p:childTnLst>
                          </p:cTn>
                        </p:par>
                        <p:par>
                          <p:cTn id="38" fill="hold">
                            <p:stCondLst>
                              <p:cond delay="2000"/>
                            </p:stCondLst>
                            <p:childTnLst>
                              <p:par>
                                <p:cTn id="39" presetID="22" presetClass="entr" presetSubtype="1" fill="hold" nodeType="afterEffect">
                                  <p:stCondLst>
                                    <p:cond delay="0"/>
                                  </p:stCondLst>
                                  <p:childTnLst>
                                    <p:set>
                                      <p:cBhvr>
                                        <p:cTn id="40" dur="1" fill="hold">
                                          <p:stCondLst>
                                            <p:cond delay="0"/>
                                          </p:stCondLst>
                                        </p:cTn>
                                        <p:tgtEl>
                                          <p:spTgt spid="73"/>
                                        </p:tgtEl>
                                        <p:attrNameLst>
                                          <p:attrName>style.visibility</p:attrName>
                                        </p:attrNameLst>
                                      </p:cBhvr>
                                      <p:to>
                                        <p:strVal val="visible"/>
                                      </p:to>
                                    </p:set>
                                    <p:animEffect transition="in" filter="wipe(up)">
                                      <p:cBhvr>
                                        <p:cTn id="41" dur="500"/>
                                        <p:tgtEl>
                                          <p:spTgt spid="73"/>
                                        </p:tgtEl>
                                      </p:cBhvr>
                                    </p:animEffect>
                                  </p:childTnLst>
                                </p:cTn>
                              </p:par>
                              <p:par>
                                <p:cTn id="42" presetID="22" presetClass="entr" presetSubtype="1" fill="hold" nodeType="with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up)">
                                      <p:cBhvr>
                                        <p:cTn id="44" dur="500"/>
                                        <p:tgtEl>
                                          <p:spTgt spid="46"/>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wipe(left)">
                                      <p:cBhvr>
                                        <p:cTn id="47" dur="500"/>
                                        <p:tgtEl>
                                          <p:spTgt spid="32"/>
                                        </p:tgtEl>
                                      </p:cBhvr>
                                    </p:animEffect>
                                  </p:childTnLst>
                                </p:cTn>
                              </p:par>
                            </p:childTnLst>
                          </p:cTn>
                        </p:par>
                        <p:par>
                          <p:cTn id="48" fill="hold">
                            <p:stCondLst>
                              <p:cond delay="2500"/>
                            </p:stCondLst>
                            <p:childTnLst>
                              <p:par>
                                <p:cTn id="49" presetID="22" presetClass="entr" presetSubtype="8" fill="hold"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wipe(left)">
                                      <p:cBhvr>
                                        <p:cTn id="51" dur="500"/>
                                        <p:tgtEl>
                                          <p:spTgt spid="49"/>
                                        </p:tgtEl>
                                      </p:cBhvr>
                                    </p:animEffect>
                                  </p:childTnLst>
                                </p:cTn>
                              </p:par>
                              <p:par>
                                <p:cTn id="52" presetID="22" presetClass="entr" presetSubtype="8" fill="hold" nodeType="withEffect">
                                  <p:stCondLst>
                                    <p:cond delay="0"/>
                                  </p:stCondLst>
                                  <p:childTnLst>
                                    <p:set>
                                      <p:cBhvr>
                                        <p:cTn id="53" dur="1" fill="hold">
                                          <p:stCondLst>
                                            <p:cond delay="0"/>
                                          </p:stCondLst>
                                        </p:cTn>
                                        <p:tgtEl>
                                          <p:spTgt spid="52"/>
                                        </p:tgtEl>
                                        <p:attrNameLst>
                                          <p:attrName>style.visibility</p:attrName>
                                        </p:attrNameLst>
                                      </p:cBhvr>
                                      <p:to>
                                        <p:strVal val="visible"/>
                                      </p:to>
                                    </p:set>
                                    <p:animEffect transition="in" filter="wipe(left)">
                                      <p:cBhvr>
                                        <p:cTn id="54" dur="500"/>
                                        <p:tgtEl>
                                          <p:spTgt spid="52"/>
                                        </p:tgtEl>
                                      </p:cBhvr>
                                    </p:animEffect>
                                  </p:childTnLst>
                                </p:cTn>
                              </p:par>
                              <p:par>
                                <p:cTn id="55" presetID="22" presetClass="entr" presetSubtype="2" fill="hold" nodeType="withEffect">
                                  <p:stCondLst>
                                    <p:cond delay="0"/>
                                  </p:stCondLst>
                                  <p:childTnLst>
                                    <p:set>
                                      <p:cBhvr>
                                        <p:cTn id="56" dur="1" fill="hold">
                                          <p:stCondLst>
                                            <p:cond delay="0"/>
                                          </p:stCondLst>
                                        </p:cTn>
                                        <p:tgtEl>
                                          <p:spTgt spid="54"/>
                                        </p:tgtEl>
                                        <p:attrNameLst>
                                          <p:attrName>style.visibility</p:attrName>
                                        </p:attrNameLst>
                                      </p:cBhvr>
                                      <p:to>
                                        <p:strVal val="visible"/>
                                      </p:to>
                                    </p:set>
                                    <p:animEffect transition="in" filter="wipe(right)">
                                      <p:cBhvr>
                                        <p:cTn id="57" dur="500"/>
                                        <p:tgtEl>
                                          <p:spTgt spid="54"/>
                                        </p:tgtEl>
                                      </p:cBhvr>
                                    </p:animEffect>
                                  </p:childTnLst>
                                </p:cTn>
                              </p:par>
                              <p:par>
                                <p:cTn id="58" presetID="22" presetClass="entr" presetSubtype="2" fill="hold" nodeType="withEffect">
                                  <p:stCondLst>
                                    <p:cond delay="0"/>
                                  </p:stCondLst>
                                  <p:childTnLst>
                                    <p:set>
                                      <p:cBhvr>
                                        <p:cTn id="59" dur="1" fill="hold">
                                          <p:stCondLst>
                                            <p:cond delay="0"/>
                                          </p:stCondLst>
                                        </p:cTn>
                                        <p:tgtEl>
                                          <p:spTgt spid="55"/>
                                        </p:tgtEl>
                                        <p:attrNameLst>
                                          <p:attrName>style.visibility</p:attrName>
                                        </p:attrNameLst>
                                      </p:cBhvr>
                                      <p:to>
                                        <p:strVal val="visible"/>
                                      </p:to>
                                    </p:set>
                                    <p:animEffect transition="in" filter="wipe(right)">
                                      <p:cBhvr>
                                        <p:cTn id="60" dur="500"/>
                                        <p:tgtEl>
                                          <p:spTgt spid="55"/>
                                        </p:tgtEl>
                                      </p:cBhvr>
                                    </p:animEffect>
                                  </p:childTnLst>
                                </p:cTn>
                              </p:par>
                            </p:childTnLst>
                          </p:cTn>
                        </p:par>
                        <p:par>
                          <p:cTn id="61" fill="hold">
                            <p:stCondLst>
                              <p:cond delay="3000"/>
                            </p:stCondLst>
                            <p:childTnLst>
                              <p:par>
                                <p:cTn id="62" presetID="22" presetClass="entr" presetSubtype="8" fill="hold" grpId="0" nodeType="afterEffect">
                                  <p:stCondLst>
                                    <p:cond delay="0"/>
                                  </p:stCondLst>
                                  <p:childTnLst>
                                    <p:set>
                                      <p:cBhvr>
                                        <p:cTn id="63" dur="1" fill="hold">
                                          <p:stCondLst>
                                            <p:cond delay="0"/>
                                          </p:stCondLst>
                                        </p:cTn>
                                        <p:tgtEl>
                                          <p:spTgt spid="83"/>
                                        </p:tgtEl>
                                        <p:attrNameLst>
                                          <p:attrName>style.visibility</p:attrName>
                                        </p:attrNameLst>
                                      </p:cBhvr>
                                      <p:to>
                                        <p:strVal val="visible"/>
                                      </p:to>
                                    </p:set>
                                    <p:animEffect transition="in" filter="wipe(left)">
                                      <p:cBhvr>
                                        <p:cTn id="64" dur="500"/>
                                        <p:tgtEl>
                                          <p:spTgt spid="83"/>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89"/>
                                        </p:tgtEl>
                                        <p:attrNameLst>
                                          <p:attrName>style.visibility</p:attrName>
                                        </p:attrNameLst>
                                      </p:cBhvr>
                                      <p:to>
                                        <p:strVal val="visible"/>
                                      </p:to>
                                    </p:set>
                                    <p:animEffect transition="in" filter="wipe(left)">
                                      <p:cBhvr>
                                        <p:cTn id="67" dur="500"/>
                                        <p:tgtEl>
                                          <p:spTgt spid="89"/>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85"/>
                                        </p:tgtEl>
                                        <p:attrNameLst>
                                          <p:attrName>style.visibility</p:attrName>
                                        </p:attrNameLst>
                                      </p:cBhvr>
                                      <p:to>
                                        <p:strVal val="visible"/>
                                      </p:to>
                                    </p:set>
                                    <p:animEffect transition="in" filter="wipe(right)">
                                      <p:cBhvr>
                                        <p:cTn id="70" dur="500"/>
                                        <p:tgtEl>
                                          <p:spTgt spid="85"/>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91"/>
                                        </p:tgtEl>
                                        <p:attrNameLst>
                                          <p:attrName>style.visibility</p:attrName>
                                        </p:attrNameLst>
                                      </p:cBhvr>
                                      <p:to>
                                        <p:strVal val="visible"/>
                                      </p:to>
                                    </p:set>
                                    <p:animEffect transition="in" filter="wipe(right)">
                                      <p:cBhvr>
                                        <p:cTn id="73" dur="500"/>
                                        <p:tgtEl>
                                          <p:spTgt spid="91"/>
                                        </p:tgtEl>
                                      </p:cBhvr>
                                    </p:animEffect>
                                  </p:childTnLst>
                                </p:cTn>
                              </p:par>
                            </p:childTnLst>
                          </p:cTn>
                        </p:par>
                        <p:par>
                          <p:cTn id="74" fill="hold">
                            <p:stCondLst>
                              <p:cond delay="3500"/>
                            </p:stCondLst>
                            <p:childTnLst>
                              <p:par>
                                <p:cTn id="75" presetID="10" presetClass="entr" presetSubtype="0" fill="hold" nodeType="after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82"/>
                                        </p:tgtEl>
                                        <p:attrNameLst>
                                          <p:attrName>style.visibility</p:attrName>
                                        </p:attrNameLst>
                                      </p:cBhvr>
                                      <p:to>
                                        <p:strVal val="visible"/>
                                      </p:to>
                                    </p:set>
                                    <p:animEffect transition="in" filter="fade">
                                      <p:cBhvr>
                                        <p:cTn id="80" dur="500"/>
                                        <p:tgtEl>
                                          <p:spTgt spid="8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animEffect transition="in" filter="fade">
                                      <p:cBhvr>
                                        <p:cTn id="83" dur="500"/>
                                        <p:tgtEl>
                                          <p:spTgt spid="80"/>
                                        </p:tgtEl>
                                      </p:cBhvr>
                                    </p:animEffect>
                                  </p:childTnLst>
                                </p:cTn>
                              </p:par>
                              <p:par>
                                <p:cTn id="84" presetID="10" presetClass="entr" presetSubtype="0" fill="hold" nodeType="with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fade">
                                      <p:cBhvr>
                                        <p:cTn id="86" dur="500"/>
                                        <p:tgtEl>
                                          <p:spTgt spid="7"/>
                                        </p:tgtEl>
                                      </p:cBhvr>
                                    </p:animEffect>
                                  </p:childTnLst>
                                </p:cTn>
                              </p:par>
                              <p:par>
                                <p:cTn id="87" presetID="10" presetClass="entr" presetSubtype="0" fill="hold" nodeType="withEffect">
                                  <p:stCondLst>
                                    <p:cond delay="0"/>
                                  </p:stCondLst>
                                  <p:childTnLst>
                                    <p:set>
                                      <p:cBhvr>
                                        <p:cTn id="88" dur="1" fill="hold">
                                          <p:stCondLst>
                                            <p:cond delay="0"/>
                                          </p:stCondLst>
                                        </p:cTn>
                                        <p:tgtEl>
                                          <p:spTgt spid="10"/>
                                        </p:tgtEl>
                                        <p:attrNameLst>
                                          <p:attrName>style.visibility</p:attrName>
                                        </p:attrNameLst>
                                      </p:cBhvr>
                                      <p:to>
                                        <p:strVal val="visible"/>
                                      </p:to>
                                    </p:set>
                                    <p:animEffect transition="in" filter="fade">
                                      <p:cBhvr>
                                        <p:cTn id="89" dur="500"/>
                                        <p:tgtEl>
                                          <p:spTgt spid="1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4"/>
                                        </p:tgtEl>
                                        <p:attrNameLst>
                                          <p:attrName>style.visibility</p:attrName>
                                        </p:attrNameLst>
                                      </p:cBhvr>
                                      <p:to>
                                        <p:strVal val="visible"/>
                                      </p:to>
                                    </p:set>
                                    <p:animEffect transition="in" filter="fade">
                                      <p:cBhvr>
                                        <p:cTn id="9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82" grpId="0"/>
      <p:bldP spid="84" grpId="0"/>
      <p:bldP spid="83" grpId="0" animBg="1"/>
      <p:bldP spid="85" grpId="0" animBg="1"/>
      <p:bldP spid="89" grpId="0" animBg="1"/>
      <p:bldP spid="91" grpId="0" animBg="1"/>
      <p:bldP spid="29" grpId="0"/>
      <p:bldP spid="30" grpId="0"/>
      <p:bldP spid="31" grpId="0"/>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2569934"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模型优化思路</a:t>
            </a:r>
          </a:p>
        </p:txBody>
      </p:sp>
      <p:sp>
        <p:nvSpPr>
          <p:cNvPr id="27" name="TextBox 26"/>
          <p:cNvSpPr txBox="1"/>
          <p:nvPr/>
        </p:nvSpPr>
        <p:spPr>
          <a:xfrm>
            <a:off x="3779203" y="231078"/>
            <a:ext cx="2024913"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OPTIMIZATION</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3710385"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4</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pic>
        <p:nvPicPr>
          <p:cNvPr id="99" name="图片 98">
            <a:extLst>
              <a:ext uri="{FF2B5EF4-FFF2-40B4-BE49-F238E27FC236}">
                <a16:creationId xmlns:a16="http://schemas.microsoft.com/office/drawing/2014/main" id="{89562CE1-8D81-445B-A46E-E2370C82B31B}"/>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36144" y="3337791"/>
            <a:ext cx="2568711" cy="1508759"/>
          </a:xfrm>
          <a:prstGeom prst="rect">
            <a:avLst/>
          </a:prstGeom>
        </p:spPr>
      </p:pic>
      <p:pic>
        <p:nvPicPr>
          <p:cNvPr id="101" name="图片 100">
            <a:extLst>
              <a:ext uri="{FF2B5EF4-FFF2-40B4-BE49-F238E27FC236}">
                <a16:creationId xmlns:a16="http://schemas.microsoft.com/office/drawing/2014/main" id="{86D18FF8-9477-4505-AB2F-0B1BD99FBC25}"/>
              </a:ext>
            </a:extLst>
          </p:cNvPr>
          <p:cNvPicPr>
            <a:picLocks noChangeAspect="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524500" y="651758"/>
            <a:ext cx="3600637" cy="1775940"/>
          </a:xfrm>
          <a:prstGeom prst="rect">
            <a:avLst/>
          </a:prstGeom>
        </p:spPr>
      </p:pic>
      <p:sp>
        <p:nvSpPr>
          <p:cNvPr id="103" name="文本框 102">
            <a:extLst>
              <a:ext uri="{FF2B5EF4-FFF2-40B4-BE49-F238E27FC236}">
                <a16:creationId xmlns:a16="http://schemas.microsoft.com/office/drawing/2014/main" id="{0104693B-A98F-4212-93F7-C152C7B32E39}"/>
              </a:ext>
            </a:extLst>
          </p:cNvPr>
          <p:cNvSpPr txBox="1"/>
          <p:nvPr/>
        </p:nvSpPr>
        <p:spPr>
          <a:xfrm>
            <a:off x="1122045" y="1504925"/>
            <a:ext cx="4567555" cy="461665"/>
          </a:xfrm>
          <a:prstGeom prst="rect">
            <a:avLst/>
          </a:prstGeom>
          <a:noFill/>
        </p:spPr>
        <p:txBody>
          <a:bodyPr wrap="square" rtlCol="0">
            <a:spAutoFit/>
          </a:bodyPr>
          <a:lstStyle/>
          <a:p>
            <a:pPr fontAlgn="auto">
              <a:spcAft>
                <a:spcPts val="600"/>
              </a:spcAft>
            </a:pPr>
            <a:r>
              <a:rPr lang="en-US" altLang="zh-CN" sz="2400" dirty="0"/>
              <a:t>P</a:t>
            </a:r>
            <a:r>
              <a:rPr lang="zh-CN" altLang="en-US" sz="2400" dirty="0"/>
              <a:t>次</a:t>
            </a:r>
            <a:r>
              <a:rPr lang="en-US" altLang="zh-CN" sz="2400" dirty="0"/>
              <a:t>K</a:t>
            </a:r>
            <a:r>
              <a:rPr lang="zh-CN" altLang="en-US" sz="2400" dirty="0"/>
              <a:t>折交叉验证法评价训练过程</a:t>
            </a:r>
            <a:endParaRPr lang="en-US" altLang="zh-CN" sz="2400" dirty="0"/>
          </a:p>
        </p:txBody>
      </p:sp>
      <p:sp>
        <p:nvSpPr>
          <p:cNvPr id="104" name="文本框 103">
            <a:extLst>
              <a:ext uri="{FF2B5EF4-FFF2-40B4-BE49-F238E27FC236}">
                <a16:creationId xmlns:a16="http://schemas.microsoft.com/office/drawing/2014/main" id="{DA5FFACC-F5AA-4FC8-B8D5-51F12CA44162}"/>
              </a:ext>
            </a:extLst>
          </p:cNvPr>
          <p:cNvSpPr txBox="1"/>
          <p:nvPr/>
        </p:nvSpPr>
        <p:spPr>
          <a:xfrm>
            <a:off x="2010531" y="2409302"/>
            <a:ext cx="6636753" cy="400110"/>
          </a:xfrm>
          <a:prstGeom prst="rect">
            <a:avLst/>
          </a:prstGeom>
          <a:noFill/>
        </p:spPr>
        <p:txBody>
          <a:bodyPr wrap="none" rtlCol="0">
            <a:spAutoFit/>
          </a:bodyPr>
          <a:lstStyle/>
          <a:p>
            <a:pPr fontAlgn="auto">
              <a:spcAft>
                <a:spcPts val="600"/>
              </a:spcAft>
            </a:pPr>
            <a:r>
              <a:rPr lang="en-US" altLang="zh-CN" sz="2000" dirty="0"/>
              <a:t>Label</a:t>
            </a:r>
            <a:r>
              <a:rPr lang="zh-CN" altLang="en-US" sz="2000" dirty="0"/>
              <a:t>分布并非均匀分布，考虑损失函数针对分布进行调整</a:t>
            </a:r>
          </a:p>
        </p:txBody>
      </p:sp>
      <p:sp>
        <p:nvSpPr>
          <p:cNvPr id="106" name="文本框 105">
            <a:extLst>
              <a:ext uri="{FF2B5EF4-FFF2-40B4-BE49-F238E27FC236}">
                <a16:creationId xmlns:a16="http://schemas.microsoft.com/office/drawing/2014/main" id="{A09D9408-FE78-49B7-8F7F-B755AF0C4A85}"/>
              </a:ext>
            </a:extLst>
          </p:cNvPr>
          <p:cNvSpPr txBox="1"/>
          <p:nvPr/>
        </p:nvSpPr>
        <p:spPr>
          <a:xfrm>
            <a:off x="3310231" y="3356338"/>
            <a:ext cx="5897880" cy="400110"/>
          </a:xfrm>
          <a:prstGeom prst="rect">
            <a:avLst/>
          </a:prstGeom>
          <a:noFill/>
        </p:spPr>
        <p:txBody>
          <a:bodyPr wrap="square">
            <a:spAutoFit/>
          </a:bodyPr>
          <a:lstStyle/>
          <a:p>
            <a:pPr fontAlgn="auto">
              <a:spcAft>
                <a:spcPts val="600"/>
              </a:spcAft>
            </a:pPr>
            <a:r>
              <a:rPr lang="zh-CN" altLang="en-US" sz="2000" dirty="0"/>
              <a:t>数据增强提高泛化性能</a:t>
            </a:r>
            <a:r>
              <a:rPr lang="en-US" altLang="zh-CN" sz="2000" dirty="0"/>
              <a:t>——</a:t>
            </a:r>
            <a:r>
              <a:rPr lang="zh-CN" altLang="en-US" sz="2000" dirty="0"/>
              <a:t>同</a:t>
            </a:r>
            <a:r>
              <a:rPr lang="en-US" altLang="zh-CN" sz="2000" dirty="0"/>
              <a:t>label</a:t>
            </a:r>
            <a:r>
              <a:rPr lang="zh-CN" altLang="en-US" sz="2000" dirty="0"/>
              <a:t>替换等操作</a:t>
            </a:r>
            <a:endParaRPr lang="en-US" altLang="zh-CN" sz="2000" dirty="0"/>
          </a:p>
        </p:txBody>
      </p:sp>
      <p:sp>
        <p:nvSpPr>
          <p:cNvPr id="108" name="文本框 107">
            <a:extLst>
              <a:ext uri="{FF2B5EF4-FFF2-40B4-BE49-F238E27FC236}">
                <a16:creationId xmlns:a16="http://schemas.microsoft.com/office/drawing/2014/main" id="{6A76F108-B2BE-432B-B049-2C0047ECAB6E}"/>
              </a:ext>
            </a:extLst>
          </p:cNvPr>
          <p:cNvSpPr txBox="1"/>
          <p:nvPr/>
        </p:nvSpPr>
        <p:spPr>
          <a:xfrm>
            <a:off x="4567081" y="4235016"/>
            <a:ext cx="2914628" cy="400110"/>
          </a:xfrm>
          <a:prstGeom prst="rect">
            <a:avLst/>
          </a:prstGeom>
          <a:noFill/>
        </p:spPr>
        <p:txBody>
          <a:bodyPr wrap="square">
            <a:spAutoFit/>
          </a:bodyPr>
          <a:lstStyle/>
          <a:p>
            <a:pPr fontAlgn="auto">
              <a:spcAft>
                <a:spcPts val="600"/>
              </a:spcAft>
            </a:pPr>
            <a:r>
              <a:rPr lang="zh-CN" altLang="en-US" sz="2000" dirty="0"/>
              <a:t>考虑拓展数据集</a:t>
            </a:r>
          </a:p>
        </p:txBody>
      </p:sp>
      <p:grpSp>
        <p:nvGrpSpPr>
          <p:cNvPr id="112" name="组合 111">
            <a:extLst>
              <a:ext uri="{FF2B5EF4-FFF2-40B4-BE49-F238E27FC236}">
                <a16:creationId xmlns:a16="http://schemas.microsoft.com/office/drawing/2014/main" id="{A594B1EA-1CED-44D1-81BB-0EFADB3CB3D6}"/>
              </a:ext>
            </a:extLst>
          </p:cNvPr>
          <p:cNvGrpSpPr/>
          <p:nvPr/>
        </p:nvGrpSpPr>
        <p:grpSpPr>
          <a:xfrm>
            <a:off x="496039" y="1420356"/>
            <a:ext cx="626006" cy="659098"/>
            <a:chOff x="2662509" y="2564948"/>
            <a:chExt cx="1102257" cy="1109059"/>
          </a:xfrm>
        </p:grpSpPr>
        <p:grpSp>
          <p:nvGrpSpPr>
            <p:cNvPr id="113" name="组合 112">
              <a:extLst>
                <a:ext uri="{FF2B5EF4-FFF2-40B4-BE49-F238E27FC236}">
                  <a16:creationId xmlns:a16="http://schemas.microsoft.com/office/drawing/2014/main" id="{72CA03A1-5405-40E3-AF0E-E8C9352E73A1}"/>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115" name="同心圆 10">
                <a:extLst>
                  <a:ext uri="{FF2B5EF4-FFF2-40B4-BE49-F238E27FC236}">
                    <a16:creationId xmlns:a16="http://schemas.microsoft.com/office/drawing/2014/main" id="{306DED16-41B5-4F27-94A0-BE639F060B0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6" name="椭圆 115">
                <a:extLst>
                  <a:ext uri="{FF2B5EF4-FFF2-40B4-BE49-F238E27FC236}">
                    <a16:creationId xmlns:a16="http://schemas.microsoft.com/office/drawing/2014/main" id="{BFD6B55A-B179-4CCE-9526-E057C3B27F14}"/>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4" name="TextBox 38">
              <a:extLst>
                <a:ext uri="{FF2B5EF4-FFF2-40B4-BE49-F238E27FC236}">
                  <a16:creationId xmlns:a16="http://schemas.microsoft.com/office/drawing/2014/main" id="{89EFD3CF-826E-4461-B7B6-482B6801A138}"/>
                </a:ext>
              </a:extLst>
            </p:cNvPr>
            <p:cNvSpPr txBox="1"/>
            <p:nvPr/>
          </p:nvSpPr>
          <p:spPr>
            <a:xfrm>
              <a:off x="2835268" y="2564948"/>
              <a:ext cx="485481" cy="983996"/>
            </a:xfrm>
            <a:prstGeom prst="rect">
              <a:avLst/>
            </a:prstGeom>
            <a:noFill/>
          </p:spPr>
          <p:txBody>
            <a:bodyPr wrap="square" rtlCol="0">
              <a:spAutoFit/>
            </a:bodyPr>
            <a:lstStyle/>
            <a:p>
              <a:r>
                <a:rPr lang="en-US" altLang="zh-CN" sz="3200" dirty="0">
                  <a:latin typeface="Watford DB" pitchFamily="2" charset="0"/>
                  <a:ea typeface="造字工房劲黑（非商用）常规体" pitchFamily="50" charset="-122"/>
                </a:rPr>
                <a:t>a</a:t>
              </a:r>
              <a:endParaRPr lang="zh-CN" altLang="en-US" sz="3200" dirty="0">
                <a:latin typeface="Watford DB" pitchFamily="2" charset="0"/>
                <a:ea typeface="造字工房劲黑（非商用）常规体" pitchFamily="50" charset="-122"/>
              </a:endParaRPr>
            </a:p>
          </p:txBody>
        </p:sp>
      </p:grpSp>
      <p:grpSp>
        <p:nvGrpSpPr>
          <p:cNvPr id="132" name="组合 131">
            <a:extLst>
              <a:ext uri="{FF2B5EF4-FFF2-40B4-BE49-F238E27FC236}">
                <a16:creationId xmlns:a16="http://schemas.microsoft.com/office/drawing/2014/main" id="{1E62C838-2B2F-47EB-8391-B1B2486B73C0}"/>
              </a:ext>
            </a:extLst>
          </p:cNvPr>
          <p:cNvGrpSpPr/>
          <p:nvPr/>
        </p:nvGrpSpPr>
        <p:grpSpPr>
          <a:xfrm>
            <a:off x="1384525" y="2279808"/>
            <a:ext cx="626006" cy="659098"/>
            <a:chOff x="2662509" y="2564948"/>
            <a:chExt cx="1102257" cy="1109059"/>
          </a:xfrm>
        </p:grpSpPr>
        <p:grpSp>
          <p:nvGrpSpPr>
            <p:cNvPr id="133" name="组合 132">
              <a:extLst>
                <a:ext uri="{FF2B5EF4-FFF2-40B4-BE49-F238E27FC236}">
                  <a16:creationId xmlns:a16="http://schemas.microsoft.com/office/drawing/2014/main" id="{07666E6F-61E2-4EFD-AA4C-6EF7384EC4C6}"/>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135" name="同心圆 10">
                <a:extLst>
                  <a:ext uri="{FF2B5EF4-FFF2-40B4-BE49-F238E27FC236}">
                    <a16:creationId xmlns:a16="http://schemas.microsoft.com/office/drawing/2014/main" id="{A8020D44-130B-496D-831B-629710140C1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6" name="椭圆 135">
                <a:extLst>
                  <a:ext uri="{FF2B5EF4-FFF2-40B4-BE49-F238E27FC236}">
                    <a16:creationId xmlns:a16="http://schemas.microsoft.com/office/drawing/2014/main" id="{C735A0E0-AC7E-4DA4-89C8-16549BB64DB9}"/>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4" name="TextBox 38">
              <a:extLst>
                <a:ext uri="{FF2B5EF4-FFF2-40B4-BE49-F238E27FC236}">
                  <a16:creationId xmlns:a16="http://schemas.microsoft.com/office/drawing/2014/main" id="{4A728BC5-2F8E-4BC7-B280-F92F8E1A7559}"/>
                </a:ext>
              </a:extLst>
            </p:cNvPr>
            <p:cNvSpPr txBox="1"/>
            <p:nvPr/>
          </p:nvSpPr>
          <p:spPr>
            <a:xfrm>
              <a:off x="2835268" y="2564948"/>
              <a:ext cx="485481" cy="983996"/>
            </a:xfrm>
            <a:prstGeom prst="rect">
              <a:avLst/>
            </a:prstGeom>
            <a:noFill/>
          </p:spPr>
          <p:txBody>
            <a:bodyPr wrap="square" rtlCol="0">
              <a:spAutoFit/>
            </a:bodyPr>
            <a:lstStyle/>
            <a:p>
              <a:r>
                <a:rPr lang="en-US" altLang="zh-CN" sz="3200" dirty="0">
                  <a:latin typeface="Watford DB" pitchFamily="2" charset="0"/>
                  <a:ea typeface="造字工房劲黑（非商用）常规体" pitchFamily="50" charset="-122"/>
                </a:rPr>
                <a:t>b</a:t>
              </a:r>
              <a:endParaRPr lang="zh-CN" altLang="en-US" sz="3200" dirty="0">
                <a:latin typeface="Watford DB" pitchFamily="2" charset="0"/>
                <a:ea typeface="造字工房劲黑（非商用）常规体" pitchFamily="50" charset="-122"/>
              </a:endParaRPr>
            </a:p>
          </p:txBody>
        </p:sp>
      </p:grpSp>
      <p:grpSp>
        <p:nvGrpSpPr>
          <p:cNvPr id="137" name="组合 136">
            <a:extLst>
              <a:ext uri="{FF2B5EF4-FFF2-40B4-BE49-F238E27FC236}">
                <a16:creationId xmlns:a16="http://schemas.microsoft.com/office/drawing/2014/main" id="{3E8DB959-35F0-4FCC-A4B4-EED56D3BF4CA}"/>
              </a:ext>
            </a:extLst>
          </p:cNvPr>
          <p:cNvGrpSpPr/>
          <p:nvPr/>
        </p:nvGrpSpPr>
        <p:grpSpPr>
          <a:xfrm>
            <a:off x="2692206" y="3239177"/>
            <a:ext cx="626006" cy="659098"/>
            <a:chOff x="2662509" y="2564948"/>
            <a:chExt cx="1102257" cy="1109059"/>
          </a:xfrm>
        </p:grpSpPr>
        <p:grpSp>
          <p:nvGrpSpPr>
            <p:cNvPr id="138" name="组合 137">
              <a:extLst>
                <a:ext uri="{FF2B5EF4-FFF2-40B4-BE49-F238E27FC236}">
                  <a16:creationId xmlns:a16="http://schemas.microsoft.com/office/drawing/2014/main" id="{8ECAEBFA-6EB4-45AD-BF4A-B32A5C1ABF3D}"/>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140" name="同心圆 10">
                <a:extLst>
                  <a:ext uri="{FF2B5EF4-FFF2-40B4-BE49-F238E27FC236}">
                    <a16:creationId xmlns:a16="http://schemas.microsoft.com/office/drawing/2014/main" id="{316391D8-35C9-4F9F-8C69-645E1BD10B4C}"/>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1" name="椭圆 140">
                <a:extLst>
                  <a:ext uri="{FF2B5EF4-FFF2-40B4-BE49-F238E27FC236}">
                    <a16:creationId xmlns:a16="http://schemas.microsoft.com/office/drawing/2014/main" id="{D8D0463A-2F48-41D2-9D56-8D3F79EB826D}"/>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9" name="TextBox 38">
              <a:extLst>
                <a:ext uri="{FF2B5EF4-FFF2-40B4-BE49-F238E27FC236}">
                  <a16:creationId xmlns:a16="http://schemas.microsoft.com/office/drawing/2014/main" id="{6CD0A846-7984-4FF2-87B0-96A5A4331AEC}"/>
                </a:ext>
              </a:extLst>
            </p:cNvPr>
            <p:cNvSpPr txBox="1"/>
            <p:nvPr/>
          </p:nvSpPr>
          <p:spPr>
            <a:xfrm>
              <a:off x="2835268" y="2564948"/>
              <a:ext cx="485481" cy="983996"/>
            </a:xfrm>
            <a:prstGeom prst="rect">
              <a:avLst/>
            </a:prstGeom>
            <a:noFill/>
          </p:spPr>
          <p:txBody>
            <a:bodyPr wrap="square" rtlCol="0">
              <a:spAutoFit/>
            </a:bodyPr>
            <a:lstStyle/>
            <a:p>
              <a:r>
                <a:rPr lang="en-US" altLang="zh-CN" sz="3200" dirty="0">
                  <a:latin typeface="Watford DB" pitchFamily="2" charset="0"/>
                  <a:ea typeface="造字工房劲黑（非商用）常规体" pitchFamily="50" charset="-122"/>
                </a:rPr>
                <a:t>c</a:t>
              </a:r>
              <a:endParaRPr lang="zh-CN" altLang="en-US" sz="3200" dirty="0">
                <a:latin typeface="Watford DB" pitchFamily="2" charset="0"/>
                <a:ea typeface="造字工房劲黑（非商用）常规体" pitchFamily="50" charset="-122"/>
              </a:endParaRPr>
            </a:p>
          </p:txBody>
        </p:sp>
      </p:grpSp>
      <p:grpSp>
        <p:nvGrpSpPr>
          <p:cNvPr id="142" name="组合 141">
            <a:extLst>
              <a:ext uri="{FF2B5EF4-FFF2-40B4-BE49-F238E27FC236}">
                <a16:creationId xmlns:a16="http://schemas.microsoft.com/office/drawing/2014/main" id="{7E16FE83-110F-4510-9B3E-87077F0D5BAD}"/>
              </a:ext>
            </a:extLst>
          </p:cNvPr>
          <p:cNvGrpSpPr/>
          <p:nvPr/>
        </p:nvGrpSpPr>
        <p:grpSpPr>
          <a:xfrm>
            <a:off x="3941075" y="4105522"/>
            <a:ext cx="626006" cy="659098"/>
            <a:chOff x="2662509" y="2564948"/>
            <a:chExt cx="1102257" cy="1109059"/>
          </a:xfrm>
        </p:grpSpPr>
        <p:grpSp>
          <p:nvGrpSpPr>
            <p:cNvPr id="143" name="组合 142">
              <a:extLst>
                <a:ext uri="{FF2B5EF4-FFF2-40B4-BE49-F238E27FC236}">
                  <a16:creationId xmlns:a16="http://schemas.microsoft.com/office/drawing/2014/main" id="{1219572C-E7E7-41D9-9947-30618C795903}"/>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145" name="同心圆 10">
                <a:extLst>
                  <a:ext uri="{FF2B5EF4-FFF2-40B4-BE49-F238E27FC236}">
                    <a16:creationId xmlns:a16="http://schemas.microsoft.com/office/drawing/2014/main" id="{98408E98-18A1-4AB0-B69C-A4D633C565D4}"/>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6" name="椭圆 145">
                <a:extLst>
                  <a:ext uri="{FF2B5EF4-FFF2-40B4-BE49-F238E27FC236}">
                    <a16:creationId xmlns:a16="http://schemas.microsoft.com/office/drawing/2014/main" id="{7C76E232-3FF5-4CE2-8F44-8D71B2A59EAC}"/>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4" name="TextBox 38">
              <a:extLst>
                <a:ext uri="{FF2B5EF4-FFF2-40B4-BE49-F238E27FC236}">
                  <a16:creationId xmlns:a16="http://schemas.microsoft.com/office/drawing/2014/main" id="{37B2AAEE-F3DA-469E-8402-540294D68D22}"/>
                </a:ext>
              </a:extLst>
            </p:cNvPr>
            <p:cNvSpPr txBox="1"/>
            <p:nvPr/>
          </p:nvSpPr>
          <p:spPr>
            <a:xfrm>
              <a:off x="2835268" y="2564948"/>
              <a:ext cx="485481" cy="983996"/>
            </a:xfrm>
            <a:prstGeom prst="rect">
              <a:avLst/>
            </a:prstGeom>
            <a:noFill/>
          </p:spPr>
          <p:txBody>
            <a:bodyPr wrap="square" rtlCol="0">
              <a:spAutoFit/>
            </a:bodyPr>
            <a:lstStyle/>
            <a:p>
              <a:r>
                <a:rPr lang="en-US" altLang="zh-CN" sz="3200" dirty="0">
                  <a:latin typeface="Watford DB" pitchFamily="2" charset="0"/>
                  <a:ea typeface="造字工房劲黑（非商用）常规体" pitchFamily="50" charset="-122"/>
                </a:rPr>
                <a:t>d</a:t>
              </a:r>
              <a:endParaRPr lang="zh-CN" altLang="en-US" sz="3200" dirty="0">
                <a:latin typeface="Watford DB" pitchFamily="2" charset="0"/>
                <a:ea typeface="造字工房劲黑（非商用）常规体" pitchFamily="50" charset="-122"/>
              </a:endParaRPr>
            </a:p>
          </p:txBody>
        </p:sp>
      </p:grpSp>
      <p:cxnSp>
        <p:nvCxnSpPr>
          <p:cNvPr id="147" name="直接连接符 146">
            <a:extLst>
              <a:ext uri="{FF2B5EF4-FFF2-40B4-BE49-F238E27FC236}">
                <a16:creationId xmlns:a16="http://schemas.microsoft.com/office/drawing/2014/main" id="{E24C0886-3770-4FF3-A600-A9A90B264776}"/>
              </a:ext>
            </a:extLst>
          </p:cNvPr>
          <p:cNvCxnSpPr>
            <a:cxnSpLocks/>
          </p:cNvCxnSpPr>
          <p:nvPr/>
        </p:nvCxnSpPr>
        <p:spPr>
          <a:xfrm>
            <a:off x="1198880" y="1953397"/>
            <a:ext cx="4325620" cy="377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51" name="直接连接符 150">
            <a:extLst>
              <a:ext uri="{FF2B5EF4-FFF2-40B4-BE49-F238E27FC236}">
                <a16:creationId xmlns:a16="http://schemas.microsoft.com/office/drawing/2014/main" id="{5B34DFDB-9E94-443F-A8C0-9146E9328A0B}"/>
              </a:ext>
            </a:extLst>
          </p:cNvPr>
          <p:cNvCxnSpPr>
            <a:cxnSpLocks/>
          </p:cNvCxnSpPr>
          <p:nvPr/>
        </p:nvCxnSpPr>
        <p:spPr>
          <a:xfrm flipV="1">
            <a:off x="2108646" y="2809412"/>
            <a:ext cx="6538638" cy="5876"/>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53" name="直接连接符 152">
            <a:extLst>
              <a:ext uri="{FF2B5EF4-FFF2-40B4-BE49-F238E27FC236}">
                <a16:creationId xmlns:a16="http://schemas.microsoft.com/office/drawing/2014/main" id="{B4CBD8B9-6AD5-42A2-AD36-55FFA8B4DB65}"/>
              </a:ext>
            </a:extLst>
          </p:cNvPr>
          <p:cNvCxnSpPr>
            <a:cxnSpLocks/>
          </p:cNvCxnSpPr>
          <p:nvPr/>
        </p:nvCxnSpPr>
        <p:spPr>
          <a:xfrm>
            <a:off x="3405822" y="3767923"/>
            <a:ext cx="5277190"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C6682836-E502-4C6C-B49D-0A80E8BA004F}"/>
              </a:ext>
            </a:extLst>
          </p:cNvPr>
          <p:cNvCxnSpPr>
            <a:cxnSpLocks/>
          </p:cNvCxnSpPr>
          <p:nvPr/>
        </p:nvCxnSpPr>
        <p:spPr>
          <a:xfrm>
            <a:off x="4567081" y="4613263"/>
            <a:ext cx="2039459"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64" name="连接符: 肘形 163">
            <a:extLst>
              <a:ext uri="{FF2B5EF4-FFF2-40B4-BE49-F238E27FC236}">
                <a16:creationId xmlns:a16="http://schemas.microsoft.com/office/drawing/2014/main" id="{E6A7C9FC-A5D7-4C14-B78D-9C01D6B7038A}"/>
              </a:ext>
            </a:extLst>
          </p:cNvPr>
          <p:cNvCxnSpPr/>
          <p:nvPr/>
        </p:nvCxnSpPr>
        <p:spPr>
          <a:xfrm rot="5400000">
            <a:off x="47029" y="2601951"/>
            <a:ext cx="1258337" cy="213342"/>
          </a:xfrm>
          <a:prstGeom prst="bentConnector3">
            <a:avLst/>
          </a:prstGeom>
          <a:ln w="127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6" name="连接符: 肘形 165">
            <a:extLst>
              <a:ext uri="{FF2B5EF4-FFF2-40B4-BE49-F238E27FC236}">
                <a16:creationId xmlns:a16="http://schemas.microsoft.com/office/drawing/2014/main" id="{CFB78416-F5BA-421D-BB0C-1D90026FA8F7}"/>
              </a:ext>
            </a:extLst>
          </p:cNvPr>
          <p:cNvCxnSpPr>
            <a:stCxn id="134" idx="0"/>
          </p:cNvCxnSpPr>
          <p:nvPr/>
        </p:nvCxnSpPr>
        <p:spPr>
          <a:xfrm rot="5400000" flipH="1" flipV="1">
            <a:off x="3554873" y="145081"/>
            <a:ext cx="200355" cy="4069100"/>
          </a:xfrm>
          <a:prstGeom prst="bentConnector2">
            <a:avLst/>
          </a:prstGeom>
          <a:ln w="12700">
            <a:solidFill>
              <a:schemeClr val="accent1">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411469345"/>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with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wipe(down)">
                                      <p:cBhvr>
                                        <p:cTn id="7" dur="145">
                                          <p:stCondLst>
                                            <p:cond delay="0"/>
                                          </p:stCondLst>
                                        </p:cTn>
                                        <p:tgtEl>
                                          <p:spTgt spid="142"/>
                                        </p:tgtEl>
                                      </p:cBhvr>
                                    </p:animEffect>
                                    <p:anim calcmode="lin" valueType="num">
                                      <p:cBhvr>
                                        <p:cTn id="8" dur="456" tmFilter="0,0; 0.14,0.36; 0.43,0.73; 0.71,0.91; 1.0,1.0">
                                          <p:stCondLst>
                                            <p:cond delay="0"/>
                                          </p:stCondLst>
                                        </p:cTn>
                                        <p:tgtEl>
                                          <p:spTgt spid="142"/>
                                        </p:tgtEl>
                                        <p:attrNameLst>
                                          <p:attrName>ppt_x</p:attrName>
                                        </p:attrNameLst>
                                      </p:cBhvr>
                                      <p:tavLst>
                                        <p:tav tm="0">
                                          <p:val>
                                            <p:strVal val="#ppt_x-0.25"/>
                                          </p:val>
                                        </p:tav>
                                        <p:tav tm="100000">
                                          <p:val>
                                            <p:strVal val="#ppt_x"/>
                                          </p:val>
                                        </p:tav>
                                      </p:tavLst>
                                    </p:anim>
                                    <p:anim calcmode="lin" valueType="num">
                                      <p:cBhvr>
                                        <p:cTn id="9" dur="166" tmFilter="0.0,0.0; 0.25,0.07; 0.50,0.2; 0.75,0.467; 1.0,1.0">
                                          <p:stCondLst>
                                            <p:cond delay="0"/>
                                          </p:stCondLst>
                                        </p:cTn>
                                        <p:tgtEl>
                                          <p:spTgt spid="142"/>
                                        </p:tgtEl>
                                        <p:attrNameLst>
                                          <p:attrName>ppt_y</p:attrName>
                                        </p:attrNameLst>
                                      </p:cBhvr>
                                      <p:tavLst>
                                        <p:tav tm="0" fmla="#ppt_y-sin(pi*$)/3">
                                          <p:val>
                                            <p:fltVal val="0.5"/>
                                          </p:val>
                                        </p:tav>
                                        <p:tav tm="100000">
                                          <p:val>
                                            <p:fltVal val="1"/>
                                          </p:val>
                                        </p:tav>
                                      </p:tavLst>
                                    </p:anim>
                                    <p:anim calcmode="lin" valueType="num">
                                      <p:cBhvr>
                                        <p:cTn id="10" dur="166" tmFilter="0, 0; 0.125,0.2665; 0.25,0.4; 0.375,0.465; 0.5,0.5;  0.625,0.535; 0.75,0.6; 0.875,0.7335; 1,1">
                                          <p:stCondLst>
                                            <p:cond delay="166"/>
                                          </p:stCondLst>
                                        </p:cTn>
                                        <p:tgtEl>
                                          <p:spTgt spid="142"/>
                                        </p:tgtEl>
                                        <p:attrNameLst>
                                          <p:attrName>ppt_y</p:attrName>
                                        </p:attrNameLst>
                                      </p:cBhvr>
                                      <p:tavLst>
                                        <p:tav tm="0" fmla="#ppt_y-sin(pi*$)/9">
                                          <p:val>
                                            <p:fltVal val="0"/>
                                          </p:val>
                                        </p:tav>
                                        <p:tav tm="100000">
                                          <p:val>
                                            <p:fltVal val="1"/>
                                          </p:val>
                                        </p:tav>
                                      </p:tavLst>
                                    </p:anim>
                                    <p:anim calcmode="lin" valueType="num">
                                      <p:cBhvr>
                                        <p:cTn id="11" dur="83" tmFilter="0, 0; 0.125,0.2665; 0.25,0.4; 0.375,0.465; 0.5,0.5;  0.625,0.535; 0.75,0.6; 0.875,0.7335; 1,1">
                                          <p:stCondLst>
                                            <p:cond delay="331"/>
                                          </p:stCondLst>
                                        </p:cTn>
                                        <p:tgtEl>
                                          <p:spTgt spid="142"/>
                                        </p:tgtEl>
                                        <p:attrNameLst>
                                          <p:attrName>ppt_y</p:attrName>
                                        </p:attrNameLst>
                                      </p:cBhvr>
                                      <p:tavLst>
                                        <p:tav tm="0" fmla="#ppt_y-sin(pi*$)/27">
                                          <p:val>
                                            <p:fltVal val="0"/>
                                          </p:val>
                                        </p:tav>
                                        <p:tav tm="100000">
                                          <p:val>
                                            <p:fltVal val="1"/>
                                          </p:val>
                                        </p:tav>
                                      </p:tavLst>
                                    </p:anim>
                                    <p:anim calcmode="lin" valueType="num">
                                      <p:cBhvr>
                                        <p:cTn id="12" dur="41" tmFilter="0, 0; 0.125,0.2665; 0.25,0.4; 0.375,0.465; 0.5,0.5;  0.625,0.535; 0.75,0.6; 0.875,0.7335; 1,1">
                                          <p:stCondLst>
                                            <p:cond delay="414"/>
                                          </p:stCondLst>
                                        </p:cTn>
                                        <p:tgtEl>
                                          <p:spTgt spid="142"/>
                                        </p:tgtEl>
                                        <p:attrNameLst>
                                          <p:attrName>ppt_y</p:attrName>
                                        </p:attrNameLst>
                                      </p:cBhvr>
                                      <p:tavLst>
                                        <p:tav tm="0" fmla="#ppt_y-sin(pi*$)/81">
                                          <p:val>
                                            <p:fltVal val="0"/>
                                          </p:val>
                                        </p:tav>
                                        <p:tav tm="100000">
                                          <p:val>
                                            <p:fltVal val="1"/>
                                          </p:val>
                                        </p:tav>
                                      </p:tavLst>
                                    </p:anim>
                                    <p:animScale>
                                      <p:cBhvr>
                                        <p:cTn id="13" dur="7">
                                          <p:stCondLst>
                                            <p:cond delay="162"/>
                                          </p:stCondLst>
                                        </p:cTn>
                                        <p:tgtEl>
                                          <p:spTgt spid="142"/>
                                        </p:tgtEl>
                                      </p:cBhvr>
                                      <p:to x="100000" y="60000"/>
                                    </p:animScale>
                                    <p:animScale>
                                      <p:cBhvr>
                                        <p:cTn id="14" dur="41" decel="50000">
                                          <p:stCondLst>
                                            <p:cond delay="169"/>
                                          </p:stCondLst>
                                        </p:cTn>
                                        <p:tgtEl>
                                          <p:spTgt spid="142"/>
                                        </p:tgtEl>
                                      </p:cBhvr>
                                      <p:to x="100000" y="100000"/>
                                    </p:animScale>
                                    <p:animScale>
                                      <p:cBhvr>
                                        <p:cTn id="15" dur="7">
                                          <p:stCondLst>
                                            <p:cond delay="328"/>
                                          </p:stCondLst>
                                        </p:cTn>
                                        <p:tgtEl>
                                          <p:spTgt spid="142"/>
                                        </p:tgtEl>
                                      </p:cBhvr>
                                      <p:to x="100000" y="80000"/>
                                    </p:animScale>
                                    <p:animScale>
                                      <p:cBhvr>
                                        <p:cTn id="16" dur="41" decel="50000">
                                          <p:stCondLst>
                                            <p:cond delay="335"/>
                                          </p:stCondLst>
                                        </p:cTn>
                                        <p:tgtEl>
                                          <p:spTgt spid="142"/>
                                        </p:tgtEl>
                                      </p:cBhvr>
                                      <p:to x="100000" y="100000"/>
                                    </p:animScale>
                                    <p:animScale>
                                      <p:cBhvr>
                                        <p:cTn id="17" dur="7">
                                          <p:stCondLst>
                                            <p:cond delay="410"/>
                                          </p:stCondLst>
                                        </p:cTn>
                                        <p:tgtEl>
                                          <p:spTgt spid="142"/>
                                        </p:tgtEl>
                                      </p:cBhvr>
                                      <p:to x="100000" y="90000"/>
                                    </p:animScale>
                                    <p:animScale>
                                      <p:cBhvr>
                                        <p:cTn id="18" dur="41" decel="50000">
                                          <p:stCondLst>
                                            <p:cond delay="417"/>
                                          </p:stCondLst>
                                        </p:cTn>
                                        <p:tgtEl>
                                          <p:spTgt spid="142"/>
                                        </p:tgtEl>
                                      </p:cBhvr>
                                      <p:to x="100000" y="100000"/>
                                    </p:animScale>
                                    <p:animScale>
                                      <p:cBhvr>
                                        <p:cTn id="19" dur="7">
                                          <p:stCondLst>
                                            <p:cond delay="452"/>
                                          </p:stCondLst>
                                        </p:cTn>
                                        <p:tgtEl>
                                          <p:spTgt spid="142"/>
                                        </p:tgtEl>
                                      </p:cBhvr>
                                      <p:to x="100000" y="95000"/>
                                    </p:animScale>
                                    <p:animScale>
                                      <p:cBhvr>
                                        <p:cTn id="20" dur="41" decel="50000">
                                          <p:stCondLst>
                                            <p:cond delay="459"/>
                                          </p:stCondLst>
                                        </p:cTn>
                                        <p:tgtEl>
                                          <p:spTgt spid="142"/>
                                        </p:tgtEl>
                                      </p:cBhvr>
                                      <p:to x="100000" y="100000"/>
                                    </p:animScale>
                                  </p:childTnLst>
                                </p:cTn>
                              </p:par>
                              <p:par>
                                <p:cTn id="21" presetID="26" presetClass="entr" presetSubtype="0" fill="hold" nodeType="withEffect">
                                  <p:stCondLst>
                                    <p:cond delay="0"/>
                                  </p:stCondLst>
                                  <p:childTnLst>
                                    <p:set>
                                      <p:cBhvr>
                                        <p:cTn id="22" dur="1" fill="hold">
                                          <p:stCondLst>
                                            <p:cond delay="0"/>
                                          </p:stCondLst>
                                        </p:cTn>
                                        <p:tgtEl>
                                          <p:spTgt spid="137"/>
                                        </p:tgtEl>
                                        <p:attrNameLst>
                                          <p:attrName>style.visibility</p:attrName>
                                        </p:attrNameLst>
                                      </p:cBhvr>
                                      <p:to>
                                        <p:strVal val="visible"/>
                                      </p:to>
                                    </p:set>
                                    <p:animEffect transition="in" filter="wipe(down)">
                                      <p:cBhvr>
                                        <p:cTn id="23" dur="145">
                                          <p:stCondLst>
                                            <p:cond delay="0"/>
                                          </p:stCondLst>
                                        </p:cTn>
                                        <p:tgtEl>
                                          <p:spTgt spid="137"/>
                                        </p:tgtEl>
                                      </p:cBhvr>
                                    </p:animEffect>
                                    <p:anim calcmode="lin" valueType="num">
                                      <p:cBhvr>
                                        <p:cTn id="24" dur="456" tmFilter="0,0; 0.14,0.36; 0.43,0.73; 0.71,0.91; 1.0,1.0">
                                          <p:stCondLst>
                                            <p:cond delay="0"/>
                                          </p:stCondLst>
                                        </p:cTn>
                                        <p:tgtEl>
                                          <p:spTgt spid="137"/>
                                        </p:tgtEl>
                                        <p:attrNameLst>
                                          <p:attrName>ppt_x</p:attrName>
                                        </p:attrNameLst>
                                      </p:cBhvr>
                                      <p:tavLst>
                                        <p:tav tm="0">
                                          <p:val>
                                            <p:strVal val="#ppt_x-0.25"/>
                                          </p:val>
                                        </p:tav>
                                        <p:tav tm="100000">
                                          <p:val>
                                            <p:strVal val="#ppt_x"/>
                                          </p:val>
                                        </p:tav>
                                      </p:tavLst>
                                    </p:anim>
                                    <p:anim calcmode="lin" valueType="num">
                                      <p:cBhvr>
                                        <p:cTn id="25" dur="166" tmFilter="0.0,0.0; 0.25,0.07; 0.50,0.2; 0.75,0.467; 1.0,1.0">
                                          <p:stCondLst>
                                            <p:cond delay="0"/>
                                          </p:stCondLst>
                                        </p:cTn>
                                        <p:tgtEl>
                                          <p:spTgt spid="137"/>
                                        </p:tgtEl>
                                        <p:attrNameLst>
                                          <p:attrName>ppt_y</p:attrName>
                                        </p:attrNameLst>
                                      </p:cBhvr>
                                      <p:tavLst>
                                        <p:tav tm="0" fmla="#ppt_y-sin(pi*$)/3">
                                          <p:val>
                                            <p:fltVal val="0.5"/>
                                          </p:val>
                                        </p:tav>
                                        <p:tav tm="100000">
                                          <p:val>
                                            <p:fltVal val="1"/>
                                          </p:val>
                                        </p:tav>
                                      </p:tavLst>
                                    </p:anim>
                                    <p:anim calcmode="lin" valueType="num">
                                      <p:cBhvr>
                                        <p:cTn id="26" dur="166" tmFilter="0, 0; 0.125,0.2665; 0.25,0.4; 0.375,0.465; 0.5,0.5;  0.625,0.535; 0.75,0.6; 0.875,0.7335; 1,1">
                                          <p:stCondLst>
                                            <p:cond delay="166"/>
                                          </p:stCondLst>
                                        </p:cTn>
                                        <p:tgtEl>
                                          <p:spTgt spid="137"/>
                                        </p:tgtEl>
                                        <p:attrNameLst>
                                          <p:attrName>ppt_y</p:attrName>
                                        </p:attrNameLst>
                                      </p:cBhvr>
                                      <p:tavLst>
                                        <p:tav tm="0" fmla="#ppt_y-sin(pi*$)/9">
                                          <p:val>
                                            <p:fltVal val="0"/>
                                          </p:val>
                                        </p:tav>
                                        <p:tav tm="100000">
                                          <p:val>
                                            <p:fltVal val="1"/>
                                          </p:val>
                                        </p:tav>
                                      </p:tavLst>
                                    </p:anim>
                                    <p:anim calcmode="lin" valueType="num">
                                      <p:cBhvr>
                                        <p:cTn id="27" dur="83" tmFilter="0, 0; 0.125,0.2665; 0.25,0.4; 0.375,0.465; 0.5,0.5;  0.625,0.535; 0.75,0.6; 0.875,0.7335; 1,1">
                                          <p:stCondLst>
                                            <p:cond delay="331"/>
                                          </p:stCondLst>
                                        </p:cTn>
                                        <p:tgtEl>
                                          <p:spTgt spid="137"/>
                                        </p:tgtEl>
                                        <p:attrNameLst>
                                          <p:attrName>ppt_y</p:attrName>
                                        </p:attrNameLst>
                                      </p:cBhvr>
                                      <p:tavLst>
                                        <p:tav tm="0" fmla="#ppt_y-sin(pi*$)/27">
                                          <p:val>
                                            <p:fltVal val="0"/>
                                          </p:val>
                                        </p:tav>
                                        <p:tav tm="100000">
                                          <p:val>
                                            <p:fltVal val="1"/>
                                          </p:val>
                                        </p:tav>
                                      </p:tavLst>
                                    </p:anim>
                                    <p:anim calcmode="lin" valueType="num">
                                      <p:cBhvr>
                                        <p:cTn id="28" dur="41" tmFilter="0, 0; 0.125,0.2665; 0.25,0.4; 0.375,0.465; 0.5,0.5;  0.625,0.535; 0.75,0.6; 0.875,0.7335; 1,1">
                                          <p:stCondLst>
                                            <p:cond delay="414"/>
                                          </p:stCondLst>
                                        </p:cTn>
                                        <p:tgtEl>
                                          <p:spTgt spid="137"/>
                                        </p:tgtEl>
                                        <p:attrNameLst>
                                          <p:attrName>ppt_y</p:attrName>
                                        </p:attrNameLst>
                                      </p:cBhvr>
                                      <p:tavLst>
                                        <p:tav tm="0" fmla="#ppt_y-sin(pi*$)/81">
                                          <p:val>
                                            <p:fltVal val="0"/>
                                          </p:val>
                                        </p:tav>
                                        <p:tav tm="100000">
                                          <p:val>
                                            <p:fltVal val="1"/>
                                          </p:val>
                                        </p:tav>
                                      </p:tavLst>
                                    </p:anim>
                                    <p:animScale>
                                      <p:cBhvr>
                                        <p:cTn id="29" dur="7">
                                          <p:stCondLst>
                                            <p:cond delay="162"/>
                                          </p:stCondLst>
                                        </p:cTn>
                                        <p:tgtEl>
                                          <p:spTgt spid="137"/>
                                        </p:tgtEl>
                                      </p:cBhvr>
                                      <p:to x="100000" y="60000"/>
                                    </p:animScale>
                                    <p:animScale>
                                      <p:cBhvr>
                                        <p:cTn id="30" dur="41" decel="50000">
                                          <p:stCondLst>
                                            <p:cond delay="169"/>
                                          </p:stCondLst>
                                        </p:cTn>
                                        <p:tgtEl>
                                          <p:spTgt spid="137"/>
                                        </p:tgtEl>
                                      </p:cBhvr>
                                      <p:to x="100000" y="100000"/>
                                    </p:animScale>
                                    <p:animScale>
                                      <p:cBhvr>
                                        <p:cTn id="31" dur="7">
                                          <p:stCondLst>
                                            <p:cond delay="328"/>
                                          </p:stCondLst>
                                        </p:cTn>
                                        <p:tgtEl>
                                          <p:spTgt spid="137"/>
                                        </p:tgtEl>
                                      </p:cBhvr>
                                      <p:to x="100000" y="80000"/>
                                    </p:animScale>
                                    <p:animScale>
                                      <p:cBhvr>
                                        <p:cTn id="32" dur="41" decel="50000">
                                          <p:stCondLst>
                                            <p:cond delay="335"/>
                                          </p:stCondLst>
                                        </p:cTn>
                                        <p:tgtEl>
                                          <p:spTgt spid="137"/>
                                        </p:tgtEl>
                                      </p:cBhvr>
                                      <p:to x="100000" y="100000"/>
                                    </p:animScale>
                                    <p:animScale>
                                      <p:cBhvr>
                                        <p:cTn id="33" dur="7">
                                          <p:stCondLst>
                                            <p:cond delay="410"/>
                                          </p:stCondLst>
                                        </p:cTn>
                                        <p:tgtEl>
                                          <p:spTgt spid="137"/>
                                        </p:tgtEl>
                                      </p:cBhvr>
                                      <p:to x="100000" y="90000"/>
                                    </p:animScale>
                                    <p:animScale>
                                      <p:cBhvr>
                                        <p:cTn id="34" dur="41" decel="50000">
                                          <p:stCondLst>
                                            <p:cond delay="417"/>
                                          </p:stCondLst>
                                        </p:cTn>
                                        <p:tgtEl>
                                          <p:spTgt spid="137"/>
                                        </p:tgtEl>
                                      </p:cBhvr>
                                      <p:to x="100000" y="100000"/>
                                    </p:animScale>
                                    <p:animScale>
                                      <p:cBhvr>
                                        <p:cTn id="35" dur="7">
                                          <p:stCondLst>
                                            <p:cond delay="452"/>
                                          </p:stCondLst>
                                        </p:cTn>
                                        <p:tgtEl>
                                          <p:spTgt spid="137"/>
                                        </p:tgtEl>
                                      </p:cBhvr>
                                      <p:to x="100000" y="95000"/>
                                    </p:animScale>
                                    <p:animScale>
                                      <p:cBhvr>
                                        <p:cTn id="36" dur="41" decel="50000">
                                          <p:stCondLst>
                                            <p:cond delay="459"/>
                                          </p:stCondLst>
                                        </p:cTn>
                                        <p:tgtEl>
                                          <p:spTgt spid="137"/>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132"/>
                                        </p:tgtEl>
                                        <p:attrNameLst>
                                          <p:attrName>style.visibility</p:attrName>
                                        </p:attrNameLst>
                                      </p:cBhvr>
                                      <p:to>
                                        <p:strVal val="visible"/>
                                      </p:to>
                                    </p:set>
                                    <p:animEffect transition="in" filter="wipe(down)">
                                      <p:cBhvr>
                                        <p:cTn id="39" dur="145">
                                          <p:stCondLst>
                                            <p:cond delay="0"/>
                                          </p:stCondLst>
                                        </p:cTn>
                                        <p:tgtEl>
                                          <p:spTgt spid="132"/>
                                        </p:tgtEl>
                                      </p:cBhvr>
                                    </p:animEffect>
                                    <p:anim calcmode="lin" valueType="num">
                                      <p:cBhvr>
                                        <p:cTn id="40" dur="456" tmFilter="0,0; 0.14,0.36; 0.43,0.73; 0.71,0.91; 1.0,1.0">
                                          <p:stCondLst>
                                            <p:cond delay="0"/>
                                          </p:stCondLst>
                                        </p:cTn>
                                        <p:tgtEl>
                                          <p:spTgt spid="132"/>
                                        </p:tgtEl>
                                        <p:attrNameLst>
                                          <p:attrName>ppt_x</p:attrName>
                                        </p:attrNameLst>
                                      </p:cBhvr>
                                      <p:tavLst>
                                        <p:tav tm="0">
                                          <p:val>
                                            <p:strVal val="#ppt_x-0.25"/>
                                          </p:val>
                                        </p:tav>
                                        <p:tav tm="100000">
                                          <p:val>
                                            <p:strVal val="#ppt_x"/>
                                          </p:val>
                                        </p:tav>
                                      </p:tavLst>
                                    </p:anim>
                                    <p:anim calcmode="lin" valueType="num">
                                      <p:cBhvr>
                                        <p:cTn id="41" dur="166" tmFilter="0.0,0.0; 0.25,0.07; 0.50,0.2; 0.75,0.467; 1.0,1.0">
                                          <p:stCondLst>
                                            <p:cond delay="0"/>
                                          </p:stCondLst>
                                        </p:cTn>
                                        <p:tgtEl>
                                          <p:spTgt spid="132"/>
                                        </p:tgtEl>
                                        <p:attrNameLst>
                                          <p:attrName>ppt_y</p:attrName>
                                        </p:attrNameLst>
                                      </p:cBhvr>
                                      <p:tavLst>
                                        <p:tav tm="0" fmla="#ppt_y-sin(pi*$)/3">
                                          <p:val>
                                            <p:fltVal val="0.5"/>
                                          </p:val>
                                        </p:tav>
                                        <p:tav tm="100000">
                                          <p:val>
                                            <p:fltVal val="1"/>
                                          </p:val>
                                        </p:tav>
                                      </p:tavLst>
                                    </p:anim>
                                    <p:anim calcmode="lin" valueType="num">
                                      <p:cBhvr>
                                        <p:cTn id="42" dur="166" tmFilter="0, 0; 0.125,0.2665; 0.25,0.4; 0.375,0.465; 0.5,0.5;  0.625,0.535; 0.75,0.6; 0.875,0.7335; 1,1">
                                          <p:stCondLst>
                                            <p:cond delay="166"/>
                                          </p:stCondLst>
                                        </p:cTn>
                                        <p:tgtEl>
                                          <p:spTgt spid="132"/>
                                        </p:tgtEl>
                                        <p:attrNameLst>
                                          <p:attrName>ppt_y</p:attrName>
                                        </p:attrNameLst>
                                      </p:cBhvr>
                                      <p:tavLst>
                                        <p:tav tm="0" fmla="#ppt_y-sin(pi*$)/9">
                                          <p:val>
                                            <p:fltVal val="0"/>
                                          </p:val>
                                        </p:tav>
                                        <p:tav tm="100000">
                                          <p:val>
                                            <p:fltVal val="1"/>
                                          </p:val>
                                        </p:tav>
                                      </p:tavLst>
                                    </p:anim>
                                    <p:anim calcmode="lin" valueType="num">
                                      <p:cBhvr>
                                        <p:cTn id="43" dur="83" tmFilter="0, 0; 0.125,0.2665; 0.25,0.4; 0.375,0.465; 0.5,0.5;  0.625,0.535; 0.75,0.6; 0.875,0.7335; 1,1">
                                          <p:stCondLst>
                                            <p:cond delay="331"/>
                                          </p:stCondLst>
                                        </p:cTn>
                                        <p:tgtEl>
                                          <p:spTgt spid="132"/>
                                        </p:tgtEl>
                                        <p:attrNameLst>
                                          <p:attrName>ppt_y</p:attrName>
                                        </p:attrNameLst>
                                      </p:cBhvr>
                                      <p:tavLst>
                                        <p:tav tm="0" fmla="#ppt_y-sin(pi*$)/27">
                                          <p:val>
                                            <p:fltVal val="0"/>
                                          </p:val>
                                        </p:tav>
                                        <p:tav tm="100000">
                                          <p:val>
                                            <p:fltVal val="1"/>
                                          </p:val>
                                        </p:tav>
                                      </p:tavLst>
                                    </p:anim>
                                    <p:anim calcmode="lin" valueType="num">
                                      <p:cBhvr>
                                        <p:cTn id="44" dur="41" tmFilter="0, 0; 0.125,0.2665; 0.25,0.4; 0.375,0.465; 0.5,0.5;  0.625,0.535; 0.75,0.6; 0.875,0.7335; 1,1">
                                          <p:stCondLst>
                                            <p:cond delay="414"/>
                                          </p:stCondLst>
                                        </p:cTn>
                                        <p:tgtEl>
                                          <p:spTgt spid="132"/>
                                        </p:tgtEl>
                                        <p:attrNameLst>
                                          <p:attrName>ppt_y</p:attrName>
                                        </p:attrNameLst>
                                      </p:cBhvr>
                                      <p:tavLst>
                                        <p:tav tm="0" fmla="#ppt_y-sin(pi*$)/81">
                                          <p:val>
                                            <p:fltVal val="0"/>
                                          </p:val>
                                        </p:tav>
                                        <p:tav tm="100000">
                                          <p:val>
                                            <p:fltVal val="1"/>
                                          </p:val>
                                        </p:tav>
                                      </p:tavLst>
                                    </p:anim>
                                    <p:animScale>
                                      <p:cBhvr>
                                        <p:cTn id="45" dur="7">
                                          <p:stCondLst>
                                            <p:cond delay="162"/>
                                          </p:stCondLst>
                                        </p:cTn>
                                        <p:tgtEl>
                                          <p:spTgt spid="132"/>
                                        </p:tgtEl>
                                      </p:cBhvr>
                                      <p:to x="100000" y="60000"/>
                                    </p:animScale>
                                    <p:animScale>
                                      <p:cBhvr>
                                        <p:cTn id="46" dur="41" decel="50000">
                                          <p:stCondLst>
                                            <p:cond delay="169"/>
                                          </p:stCondLst>
                                        </p:cTn>
                                        <p:tgtEl>
                                          <p:spTgt spid="132"/>
                                        </p:tgtEl>
                                      </p:cBhvr>
                                      <p:to x="100000" y="100000"/>
                                    </p:animScale>
                                    <p:animScale>
                                      <p:cBhvr>
                                        <p:cTn id="47" dur="7">
                                          <p:stCondLst>
                                            <p:cond delay="328"/>
                                          </p:stCondLst>
                                        </p:cTn>
                                        <p:tgtEl>
                                          <p:spTgt spid="132"/>
                                        </p:tgtEl>
                                      </p:cBhvr>
                                      <p:to x="100000" y="80000"/>
                                    </p:animScale>
                                    <p:animScale>
                                      <p:cBhvr>
                                        <p:cTn id="48" dur="41" decel="50000">
                                          <p:stCondLst>
                                            <p:cond delay="335"/>
                                          </p:stCondLst>
                                        </p:cTn>
                                        <p:tgtEl>
                                          <p:spTgt spid="132"/>
                                        </p:tgtEl>
                                      </p:cBhvr>
                                      <p:to x="100000" y="100000"/>
                                    </p:animScale>
                                    <p:animScale>
                                      <p:cBhvr>
                                        <p:cTn id="49" dur="7">
                                          <p:stCondLst>
                                            <p:cond delay="410"/>
                                          </p:stCondLst>
                                        </p:cTn>
                                        <p:tgtEl>
                                          <p:spTgt spid="132"/>
                                        </p:tgtEl>
                                      </p:cBhvr>
                                      <p:to x="100000" y="90000"/>
                                    </p:animScale>
                                    <p:animScale>
                                      <p:cBhvr>
                                        <p:cTn id="50" dur="41" decel="50000">
                                          <p:stCondLst>
                                            <p:cond delay="417"/>
                                          </p:stCondLst>
                                        </p:cTn>
                                        <p:tgtEl>
                                          <p:spTgt spid="132"/>
                                        </p:tgtEl>
                                      </p:cBhvr>
                                      <p:to x="100000" y="100000"/>
                                    </p:animScale>
                                    <p:animScale>
                                      <p:cBhvr>
                                        <p:cTn id="51" dur="7">
                                          <p:stCondLst>
                                            <p:cond delay="452"/>
                                          </p:stCondLst>
                                        </p:cTn>
                                        <p:tgtEl>
                                          <p:spTgt spid="132"/>
                                        </p:tgtEl>
                                      </p:cBhvr>
                                      <p:to x="100000" y="95000"/>
                                    </p:animScale>
                                    <p:animScale>
                                      <p:cBhvr>
                                        <p:cTn id="52" dur="41" decel="50000">
                                          <p:stCondLst>
                                            <p:cond delay="459"/>
                                          </p:stCondLst>
                                        </p:cTn>
                                        <p:tgtEl>
                                          <p:spTgt spid="132"/>
                                        </p:tgtEl>
                                      </p:cBhvr>
                                      <p:to x="100000" y="100000"/>
                                    </p:animScale>
                                  </p:childTnLst>
                                </p:cTn>
                              </p:par>
                              <p:par>
                                <p:cTn id="53" presetID="26" presetClass="entr" presetSubtype="0" fill="hold" nodeType="withEffect">
                                  <p:stCondLst>
                                    <p:cond delay="0"/>
                                  </p:stCondLst>
                                  <p:childTnLst>
                                    <p:set>
                                      <p:cBhvr>
                                        <p:cTn id="54" dur="1" fill="hold">
                                          <p:stCondLst>
                                            <p:cond delay="0"/>
                                          </p:stCondLst>
                                        </p:cTn>
                                        <p:tgtEl>
                                          <p:spTgt spid="112"/>
                                        </p:tgtEl>
                                        <p:attrNameLst>
                                          <p:attrName>style.visibility</p:attrName>
                                        </p:attrNameLst>
                                      </p:cBhvr>
                                      <p:to>
                                        <p:strVal val="visible"/>
                                      </p:to>
                                    </p:set>
                                    <p:animEffect transition="in" filter="wipe(down)">
                                      <p:cBhvr>
                                        <p:cTn id="55" dur="145">
                                          <p:stCondLst>
                                            <p:cond delay="0"/>
                                          </p:stCondLst>
                                        </p:cTn>
                                        <p:tgtEl>
                                          <p:spTgt spid="112"/>
                                        </p:tgtEl>
                                      </p:cBhvr>
                                    </p:animEffect>
                                    <p:anim calcmode="lin" valueType="num">
                                      <p:cBhvr>
                                        <p:cTn id="56" dur="456" tmFilter="0,0; 0.14,0.36; 0.43,0.73; 0.71,0.91; 1.0,1.0">
                                          <p:stCondLst>
                                            <p:cond delay="0"/>
                                          </p:stCondLst>
                                        </p:cTn>
                                        <p:tgtEl>
                                          <p:spTgt spid="112"/>
                                        </p:tgtEl>
                                        <p:attrNameLst>
                                          <p:attrName>ppt_x</p:attrName>
                                        </p:attrNameLst>
                                      </p:cBhvr>
                                      <p:tavLst>
                                        <p:tav tm="0">
                                          <p:val>
                                            <p:strVal val="#ppt_x-0.25"/>
                                          </p:val>
                                        </p:tav>
                                        <p:tav tm="100000">
                                          <p:val>
                                            <p:strVal val="#ppt_x"/>
                                          </p:val>
                                        </p:tav>
                                      </p:tavLst>
                                    </p:anim>
                                    <p:anim calcmode="lin" valueType="num">
                                      <p:cBhvr>
                                        <p:cTn id="57" dur="166" tmFilter="0.0,0.0; 0.25,0.07; 0.50,0.2; 0.75,0.467; 1.0,1.0">
                                          <p:stCondLst>
                                            <p:cond delay="0"/>
                                          </p:stCondLst>
                                        </p:cTn>
                                        <p:tgtEl>
                                          <p:spTgt spid="112"/>
                                        </p:tgtEl>
                                        <p:attrNameLst>
                                          <p:attrName>ppt_y</p:attrName>
                                        </p:attrNameLst>
                                      </p:cBhvr>
                                      <p:tavLst>
                                        <p:tav tm="0" fmla="#ppt_y-sin(pi*$)/3">
                                          <p:val>
                                            <p:fltVal val="0.5"/>
                                          </p:val>
                                        </p:tav>
                                        <p:tav tm="100000">
                                          <p:val>
                                            <p:fltVal val="1"/>
                                          </p:val>
                                        </p:tav>
                                      </p:tavLst>
                                    </p:anim>
                                    <p:anim calcmode="lin" valueType="num">
                                      <p:cBhvr>
                                        <p:cTn id="58" dur="166" tmFilter="0, 0; 0.125,0.2665; 0.25,0.4; 0.375,0.465; 0.5,0.5;  0.625,0.535; 0.75,0.6; 0.875,0.7335; 1,1">
                                          <p:stCondLst>
                                            <p:cond delay="166"/>
                                          </p:stCondLst>
                                        </p:cTn>
                                        <p:tgtEl>
                                          <p:spTgt spid="112"/>
                                        </p:tgtEl>
                                        <p:attrNameLst>
                                          <p:attrName>ppt_y</p:attrName>
                                        </p:attrNameLst>
                                      </p:cBhvr>
                                      <p:tavLst>
                                        <p:tav tm="0" fmla="#ppt_y-sin(pi*$)/9">
                                          <p:val>
                                            <p:fltVal val="0"/>
                                          </p:val>
                                        </p:tav>
                                        <p:tav tm="100000">
                                          <p:val>
                                            <p:fltVal val="1"/>
                                          </p:val>
                                        </p:tav>
                                      </p:tavLst>
                                    </p:anim>
                                    <p:anim calcmode="lin" valueType="num">
                                      <p:cBhvr>
                                        <p:cTn id="59" dur="83" tmFilter="0, 0; 0.125,0.2665; 0.25,0.4; 0.375,0.465; 0.5,0.5;  0.625,0.535; 0.75,0.6; 0.875,0.7335; 1,1">
                                          <p:stCondLst>
                                            <p:cond delay="331"/>
                                          </p:stCondLst>
                                        </p:cTn>
                                        <p:tgtEl>
                                          <p:spTgt spid="112"/>
                                        </p:tgtEl>
                                        <p:attrNameLst>
                                          <p:attrName>ppt_y</p:attrName>
                                        </p:attrNameLst>
                                      </p:cBhvr>
                                      <p:tavLst>
                                        <p:tav tm="0" fmla="#ppt_y-sin(pi*$)/27">
                                          <p:val>
                                            <p:fltVal val="0"/>
                                          </p:val>
                                        </p:tav>
                                        <p:tav tm="100000">
                                          <p:val>
                                            <p:fltVal val="1"/>
                                          </p:val>
                                        </p:tav>
                                      </p:tavLst>
                                    </p:anim>
                                    <p:anim calcmode="lin" valueType="num">
                                      <p:cBhvr>
                                        <p:cTn id="60" dur="41" tmFilter="0, 0; 0.125,0.2665; 0.25,0.4; 0.375,0.465; 0.5,0.5;  0.625,0.535; 0.75,0.6; 0.875,0.7335; 1,1">
                                          <p:stCondLst>
                                            <p:cond delay="414"/>
                                          </p:stCondLst>
                                        </p:cTn>
                                        <p:tgtEl>
                                          <p:spTgt spid="112"/>
                                        </p:tgtEl>
                                        <p:attrNameLst>
                                          <p:attrName>ppt_y</p:attrName>
                                        </p:attrNameLst>
                                      </p:cBhvr>
                                      <p:tavLst>
                                        <p:tav tm="0" fmla="#ppt_y-sin(pi*$)/81">
                                          <p:val>
                                            <p:fltVal val="0"/>
                                          </p:val>
                                        </p:tav>
                                        <p:tav tm="100000">
                                          <p:val>
                                            <p:fltVal val="1"/>
                                          </p:val>
                                        </p:tav>
                                      </p:tavLst>
                                    </p:anim>
                                    <p:animScale>
                                      <p:cBhvr>
                                        <p:cTn id="61" dur="7">
                                          <p:stCondLst>
                                            <p:cond delay="162"/>
                                          </p:stCondLst>
                                        </p:cTn>
                                        <p:tgtEl>
                                          <p:spTgt spid="112"/>
                                        </p:tgtEl>
                                      </p:cBhvr>
                                      <p:to x="100000" y="60000"/>
                                    </p:animScale>
                                    <p:animScale>
                                      <p:cBhvr>
                                        <p:cTn id="62" dur="41" decel="50000">
                                          <p:stCondLst>
                                            <p:cond delay="169"/>
                                          </p:stCondLst>
                                        </p:cTn>
                                        <p:tgtEl>
                                          <p:spTgt spid="112"/>
                                        </p:tgtEl>
                                      </p:cBhvr>
                                      <p:to x="100000" y="100000"/>
                                    </p:animScale>
                                    <p:animScale>
                                      <p:cBhvr>
                                        <p:cTn id="63" dur="7">
                                          <p:stCondLst>
                                            <p:cond delay="328"/>
                                          </p:stCondLst>
                                        </p:cTn>
                                        <p:tgtEl>
                                          <p:spTgt spid="112"/>
                                        </p:tgtEl>
                                      </p:cBhvr>
                                      <p:to x="100000" y="80000"/>
                                    </p:animScale>
                                    <p:animScale>
                                      <p:cBhvr>
                                        <p:cTn id="64" dur="41" decel="50000">
                                          <p:stCondLst>
                                            <p:cond delay="335"/>
                                          </p:stCondLst>
                                        </p:cTn>
                                        <p:tgtEl>
                                          <p:spTgt spid="112"/>
                                        </p:tgtEl>
                                      </p:cBhvr>
                                      <p:to x="100000" y="100000"/>
                                    </p:animScale>
                                    <p:animScale>
                                      <p:cBhvr>
                                        <p:cTn id="65" dur="7">
                                          <p:stCondLst>
                                            <p:cond delay="410"/>
                                          </p:stCondLst>
                                        </p:cTn>
                                        <p:tgtEl>
                                          <p:spTgt spid="112"/>
                                        </p:tgtEl>
                                      </p:cBhvr>
                                      <p:to x="100000" y="90000"/>
                                    </p:animScale>
                                    <p:animScale>
                                      <p:cBhvr>
                                        <p:cTn id="66" dur="41" decel="50000">
                                          <p:stCondLst>
                                            <p:cond delay="417"/>
                                          </p:stCondLst>
                                        </p:cTn>
                                        <p:tgtEl>
                                          <p:spTgt spid="112"/>
                                        </p:tgtEl>
                                      </p:cBhvr>
                                      <p:to x="100000" y="100000"/>
                                    </p:animScale>
                                    <p:animScale>
                                      <p:cBhvr>
                                        <p:cTn id="67" dur="7">
                                          <p:stCondLst>
                                            <p:cond delay="452"/>
                                          </p:stCondLst>
                                        </p:cTn>
                                        <p:tgtEl>
                                          <p:spTgt spid="112"/>
                                        </p:tgtEl>
                                      </p:cBhvr>
                                      <p:to x="100000" y="95000"/>
                                    </p:animScale>
                                    <p:animScale>
                                      <p:cBhvr>
                                        <p:cTn id="68" dur="41" decel="50000">
                                          <p:stCondLst>
                                            <p:cond delay="459"/>
                                          </p:stCondLst>
                                        </p:cTn>
                                        <p:tgtEl>
                                          <p:spTgt spid="112"/>
                                        </p:tgtEl>
                                      </p:cBhvr>
                                      <p:to x="100000" y="100000"/>
                                    </p:animScale>
                                  </p:childTnLst>
                                </p:cTn>
                              </p:par>
                            </p:childTnLst>
                          </p:cTn>
                        </p:par>
                        <p:par>
                          <p:cTn id="69" fill="hold">
                            <p:stCondLst>
                              <p:cond delay="500"/>
                            </p:stCondLst>
                            <p:childTnLst>
                              <p:par>
                                <p:cTn id="70" presetID="22" presetClass="entr" presetSubtype="8" fill="hold" grpId="0" nodeType="after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wipe(left)">
                                      <p:cBhvr>
                                        <p:cTn id="72" dur="500"/>
                                        <p:tgtEl>
                                          <p:spTgt spid="103"/>
                                        </p:tgtEl>
                                      </p:cBhvr>
                                    </p:animEffect>
                                  </p:childTnLst>
                                </p:cTn>
                              </p:par>
                              <p:par>
                                <p:cTn id="73" presetID="22" presetClass="entr" presetSubtype="8" fill="hold" nodeType="withEffect">
                                  <p:stCondLst>
                                    <p:cond delay="0"/>
                                  </p:stCondLst>
                                  <p:childTnLst>
                                    <p:set>
                                      <p:cBhvr>
                                        <p:cTn id="74" dur="1" fill="hold">
                                          <p:stCondLst>
                                            <p:cond delay="0"/>
                                          </p:stCondLst>
                                        </p:cTn>
                                        <p:tgtEl>
                                          <p:spTgt spid="147"/>
                                        </p:tgtEl>
                                        <p:attrNameLst>
                                          <p:attrName>style.visibility</p:attrName>
                                        </p:attrNameLst>
                                      </p:cBhvr>
                                      <p:to>
                                        <p:strVal val="visible"/>
                                      </p:to>
                                    </p:set>
                                    <p:animEffect transition="in" filter="wipe(left)">
                                      <p:cBhvr>
                                        <p:cTn id="75" dur="500"/>
                                        <p:tgtEl>
                                          <p:spTgt spid="147"/>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104"/>
                                        </p:tgtEl>
                                        <p:attrNameLst>
                                          <p:attrName>style.visibility</p:attrName>
                                        </p:attrNameLst>
                                      </p:cBhvr>
                                      <p:to>
                                        <p:strVal val="visible"/>
                                      </p:to>
                                    </p:set>
                                    <p:animEffect transition="in" filter="wipe(left)">
                                      <p:cBhvr>
                                        <p:cTn id="78" dur="500"/>
                                        <p:tgtEl>
                                          <p:spTgt spid="104"/>
                                        </p:tgtEl>
                                      </p:cBhvr>
                                    </p:animEffect>
                                  </p:childTnLst>
                                </p:cTn>
                              </p:par>
                              <p:par>
                                <p:cTn id="79" presetID="22" presetClass="entr" presetSubtype="8" fill="hold" nodeType="withEffect">
                                  <p:stCondLst>
                                    <p:cond delay="0"/>
                                  </p:stCondLst>
                                  <p:childTnLst>
                                    <p:set>
                                      <p:cBhvr>
                                        <p:cTn id="80" dur="1" fill="hold">
                                          <p:stCondLst>
                                            <p:cond delay="0"/>
                                          </p:stCondLst>
                                        </p:cTn>
                                        <p:tgtEl>
                                          <p:spTgt spid="151"/>
                                        </p:tgtEl>
                                        <p:attrNameLst>
                                          <p:attrName>style.visibility</p:attrName>
                                        </p:attrNameLst>
                                      </p:cBhvr>
                                      <p:to>
                                        <p:strVal val="visible"/>
                                      </p:to>
                                    </p:set>
                                    <p:animEffect transition="in" filter="wipe(left)">
                                      <p:cBhvr>
                                        <p:cTn id="81" dur="500"/>
                                        <p:tgtEl>
                                          <p:spTgt spid="151"/>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106"/>
                                        </p:tgtEl>
                                        <p:attrNameLst>
                                          <p:attrName>style.visibility</p:attrName>
                                        </p:attrNameLst>
                                      </p:cBhvr>
                                      <p:to>
                                        <p:strVal val="visible"/>
                                      </p:to>
                                    </p:set>
                                    <p:animEffect transition="in" filter="wipe(left)">
                                      <p:cBhvr>
                                        <p:cTn id="84" dur="500"/>
                                        <p:tgtEl>
                                          <p:spTgt spid="106"/>
                                        </p:tgtEl>
                                      </p:cBhvr>
                                    </p:animEffect>
                                  </p:childTnLst>
                                </p:cTn>
                              </p:par>
                              <p:par>
                                <p:cTn id="85" presetID="22" presetClass="entr" presetSubtype="8" fill="hold" nodeType="withEffect">
                                  <p:stCondLst>
                                    <p:cond delay="0"/>
                                  </p:stCondLst>
                                  <p:childTnLst>
                                    <p:set>
                                      <p:cBhvr>
                                        <p:cTn id="86" dur="1" fill="hold">
                                          <p:stCondLst>
                                            <p:cond delay="0"/>
                                          </p:stCondLst>
                                        </p:cTn>
                                        <p:tgtEl>
                                          <p:spTgt spid="153"/>
                                        </p:tgtEl>
                                        <p:attrNameLst>
                                          <p:attrName>style.visibility</p:attrName>
                                        </p:attrNameLst>
                                      </p:cBhvr>
                                      <p:to>
                                        <p:strVal val="visible"/>
                                      </p:to>
                                    </p:set>
                                    <p:animEffect transition="in" filter="wipe(left)">
                                      <p:cBhvr>
                                        <p:cTn id="87" dur="500"/>
                                        <p:tgtEl>
                                          <p:spTgt spid="153"/>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108"/>
                                        </p:tgtEl>
                                        <p:attrNameLst>
                                          <p:attrName>style.visibility</p:attrName>
                                        </p:attrNameLst>
                                      </p:cBhvr>
                                      <p:to>
                                        <p:strVal val="visible"/>
                                      </p:to>
                                    </p:set>
                                    <p:animEffect transition="in" filter="wipe(left)">
                                      <p:cBhvr>
                                        <p:cTn id="90" dur="500"/>
                                        <p:tgtEl>
                                          <p:spTgt spid="108"/>
                                        </p:tgtEl>
                                      </p:cBhvr>
                                    </p:animEffect>
                                  </p:childTnLst>
                                </p:cTn>
                              </p:par>
                              <p:par>
                                <p:cTn id="91" presetID="22" presetClass="entr" presetSubtype="8" fill="hold" nodeType="withEffect">
                                  <p:stCondLst>
                                    <p:cond delay="0"/>
                                  </p:stCondLst>
                                  <p:childTnLst>
                                    <p:set>
                                      <p:cBhvr>
                                        <p:cTn id="92" dur="1" fill="hold">
                                          <p:stCondLst>
                                            <p:cond delay="0"/>
                                          </p:stCondLst>
                                        </p:cTn>
                                        <p:tgtEl>
                                          <p:spTgt spid="155"/>
                                        </p:tgtEl>
                                        <p:attrNameLst>
                                          <p:attrName>style.visibility</p:attrName>
                                        </p:attrNameLst>
                                      </p:cBhvr>
                                      <p:to>
                                        <p:strVal val="visible"/>
                                      </p:to>
                                    </p:set>
                                    <p:animEffect transition="in" filter="wipe(left)">
                                      <p:cBhvr>
                                        <p:cTn id="93" dur="500"/>
                                        <p:tgtEl>
                                          <p:spTgt spid="155"/>
                                        </p:tgtEl>
                                      </p:cBhvr>
                                    </p:animEffect>
                                  </p:childTnLst>
                                </p:cTn>
                              </p:par>
                            </p:childTnLst>
                          </p:cTn>
                        </p:par>
                        <p:par>
                          <p:cTn id="94" fill="hold">
                            <p:stCondLst>
                              <p:cond delay="1000"/>
                            </p:stCondLst>
                            <p:childTnLst>
                              <p:par>
                                <p:cTn id="95" presetID="22" presetClass="entr" presetSubtype="1" fill="hold" nodeType="afterEffect">
                                  <p:stCondLst>
                                    <p:cond delay="0"/>
                                  </p:stCondLst>
                                  <p:childTnLst>
                                    <p:set>
                                      <p:cBhvr>
                                        <p:cTn id="96" dur="1" fill="hold">
                                          <p:stCondLst>
                                            <p:cond delay="0"/>
                                          </p:stCondLst>
                                        </p:cTn>
                                        <p:tgtEl>
                                          <p:spTgt spid="164"/>
                                        </p:tgtEl>
                                        <p:attrNameLst>
                                          <p:attrName>style.visibility</p:attrName>
                                        </p:attrNameLst>
                                      </p:cBhvr>
                                      <p:to>
                                        <p:strVal val="visible"/>
                                      </p:to>
                                    </p:set>
                                    <p:animEffect transition="in" filter="wipe(up)">
                                      <p:cBhvr>
                                        <p:cTn id="97" dur="500"/>
                                        <p:tgtEl>
                                          <p:spTgt spid="164"/>
                                        </p:tgtEl>
                                      </p:cBhvr>
                                    </p:animEffect>
                                  </p:childTnLst>
                                </p:cTn>
                              </p:par>
                              <p:par>
                                <p:cTn id="98" presetID="22" presetClass="entr" presetSubtype="8" fill="hold" nodeType="withEffect">
                                  <p:stCondLst>
                                    <p:cond delay="0"/>
                                  </p:stCondLst>
                                  <p:childTnLst>
                                    <p:set>
                                      <p:cBhvr>
                                        <p:cTn id="99" dur="1" fill="hold">
                                          <p:stCondLst>
                                            <p:cond delay="0"/>
                                          </p:stCondLst>
                                        </p:cTn>
                                        <p:tgtEl>
                                          <p:spTgt spid="166"/>
                                        </p:tgtEl>
                                        <p:attrNameLst>
                                          <p:attrName>style.visibility</p:attrName>
                                        </p:attrNameLst>
                                      </p:cBhvr>
                                      <p:to>
                                        <p:strVal val="visible"/>
                                      </p:to>
                                    </p:set>
                                    <p:animEffect transition="in" filter="wipe(left)">
                                      <p:cBhvr>
                                        <p:cTn id="100" dur="500"/>
                                        <p:tgtEl>
                                          <p:spTgt spid="166"/>
                                        </p:tgtEl>
                                      </p:cBhvr>
                                    </p:animEffect>
                                  </p:childTnLst>
                                </p:cTn>
                              </p:par>
                            </p:childTnLst>
                          </p:cTn>
                        </p:par>
                        <p:par>
                          <p:cTn id="101" fill="hold">
                            <p:stCondLst>
                              <p:cond delay="1500"/>
                            </p:stCondLst>
                            <p:childTnLst>
                              <p:par>
                                <p:cTn id="102" presetID="10" presetClass="entr" presetSubtype="0" fill="hold" nodeType="afterEffect">
                                  <p:stCondLst>
                                    <p:cond delay="0"/>
                                  </p:stCondLst>
                                  <p:childTnLst>
                                    <p:set>
                                      <p:cBhvr>
                                        <p:cTn id="103" dur="1" fill="hold">
                                          <p:stCondLst>
                                            <p:cond delay="0"/>
                                          </p:stCondLst>
                                        </p:cTn>
                                        <p:tgtEl>
                                          <p:spTgt spid="99"/>
                                        </p:tgtEl>
                                        <p:attrNameLst>
                                          <p:attrName>style.visibility</p:attrName>
                                        </p:attrNameLst>
                                      </p:cBhvr>
                                      <p:to>
                                        <p:strVal val="visible"/>
                                      </p:to>
                                    </p:set>
                                    <p:animEffect transition="in" filter="fade">
                                      <p:cBhvr>
                                        <p:cTn id="104" dur="500"/>
                                        <p:tgtEl>
                                          <p:spTgt spid="99"/>
                                        </p:tgtEl>
                                      </p:cBhvr>
                                    </p:animEffect>
                                  </p:childTnLst>
                                </p:cTn>
                              </p:par>
                              <p:par>
                                <p:cTn id="105" presetID="10" presetClass="entr" presetSubtype="0" fill="hold" nodeType="withEffect">
                                  <p:stCondLst>
                                    <p:cond delay="0"/>
                                  </p:stCondLst>
                                  <p:childTnLst>
                                    <p:set>
                                      <p:cBhvr>
                                        <p:cTn id="106" dur="1" fill="hold">
                                          <p:stCondLst>
                                            <p:cond delay="0"/>
                                          </p:stCondLst>
                                        </p:cTn>
                                        <p:tgtEl>
                                          <p:spTgt spid="101"/>
                                        </p:tgtEl>
                                        <p:attrNameLst>
                                          <p:attrName>style.visibility</p:attrName>
                                        </p:attrNameLst>
                                      </p:cBhvr>
                                      <p:to>
                                        <p:strVal val="visible"/>
                                      </p:to>
                                    </p:set>
                                    <p:animEffect transition="in" filter="fade">
                                      <p:cBhvr>
                                        <p:cTn id="107"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104" grpId="0"/>
      <p:bldP spid="106" grpId="0"/>
      <p:bldP spid="10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8" name="直接箭头连接符 97">
            <a:extLst>
              <a:ext uri="{FF2B5EF4-FFF2-40B4-BE49-F238E27FC236}">
                <a16:creationId xmlns:a16="http://schemas.microsoft.com/office/drawing/2014/main" id="{FE6E2EE1-3FEE-4E43-A877-DD751AB0D41F}"/>
              </a:ext>
            </a:extLst>
          </p:cNvPr>
          <p:cNvCxnSpPr>
            <a:cxnSpLocks/>
          </p:cNvCxnSpPr>
          <p:nvPr/>
        </p:nvCxnSpPr>
        <p:spPr>
          <a:xfrm>
            <a:off x="3153416" y="2187102"/>
            <a:ext cx="244494" cy="6254"/>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8" name="直接箭头连接符 7">
            <a:extLst>
              <a:ext uri="{FF2B5EF4-FFF2-40B4-BE49-F238E27FC236}">
                <a16:creationId xmlns:a16="http://schemas.microsoft.com/office/drawing/2014/main" id="{FE9B18A7-7B33-49E5-8C56-32FF245DB5E3}"/>
              </a:ext>
            </a:extLst>
          </p:cNvPr>
          <p:cNvCxnSpPr/>
          <p:nvPr/>
        </p:nvCxnSpPr>
        <p:spPr>
          <a:xfrm>
            <a:off x="1557491" y="2174824"/>
            <a:ext cx="225158" cy="0"/>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103" name="直接箭头连接符 102">
            <a:extLst>
              <a:ext uri="{FF2B5EF4-FFF2-40B4-BE49-F238E27FC236}">
                <a16:creationId xmlns:a16="http://schemas.microsoft.com/office/drawing/2014/main" id="{03A44ECD-6B17-48FD-B513-A950A037C7E4}"/>
              </a:ext>
            </a:extLst>
          </p:cNvPr>
          <p:cNvCxnSpPr>
            <a:cxnSpLocks/>
          </p:cNvCxnSpPr>
          <p:nvPr/>
        </p:nvCxnSpPr>
        <p:spPr>
          <a:xfrm flipV="1">
            <a:off x="7284346" y="2190229"/>
            <a:ext cx="378833" cy="2487"/>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100" name="直接箭头连接符 99">
            <a:extLst>
              <a:ext uri="{FF2B5EF4-FFF2-40B4-BE49-F238E27FC236}">
                <a16:creationId xmlns:a16="http://schemas.microsoft.com/office/drawing/2014/main" id="{B4014EA4-AAD2-4E5D-B557-B5549942FF05}"/>
              </a:ext>
            </a:extLst>
          </p:cNvPr>
          <p:cNvCxnSpPr>
            <a:cxnSpLocks/>
          </p:cNvCxnSpPr>
          <p:nvPr/>
        </p:nvCxnSpPr>
        <p:spPr>
          <a:xfrm flipV="1">
            <a:off x="4665139" y="2174824"/>
            <a:ext cx="378833" cy="2487"/>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102" name="直接箭头连接符 101">
            <a:extLst>
              <a:ext uri="{FF2B5EF4-FFF2-40B4-BE49-F238E27FC236}">
                <a16:creationId xmlns:a16="http://schemas.microsoft.com/office/drawing/2014/main" id="{6F811FCD-D36C-424A-A374-CAC6221883A3}"/>
              </a:ext>
            </a:extLst>
          </p:cNvPr>
          <p:cNvCxnSpPr>
            <a:cxnSpLocks/>
          </p:cNvCxnSpPr>
          <p:nvPr/>
        </p:nvCxnSpPr>
        <p:spPr>
          <a:xfrm flipV="1">
            <a:off x="6224908" y="2183565"/>
            <a:ext cx="378833" cy="2487"/>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24" name="直接连接符 23"/>
          <p:cNvCxnSpPr/>
          <p:nvPr/>
        </p:nvCxnSpPr>
        <p:spPr>
          <a:xfrm>
            <a:off x="569526" y="625731"/>
            <a:ext cx="8113486" cy="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111865" y="76485"/>
            <a:ext cx="1774845" cy="523220"/>
          </a:xfrm>
          <a:prstGeom prst="rect">
            <a:avLst/>
          </a:prstGeom>
          <a:noFill/>
        </p:spPr>
        <p:txBody>
          <a:bodyPr wrap="none" rtlCol="0">
            <a:spAutoFit/>
          </a:bodyPr>
          <a:lstStyle/>
          <a:p>
            <a:r>
              <a:rPr lang="zh-CN" altLang="en-US" sz="2800" spc="300" dirty="0">
                <a:latin typeface="华文琥珀" panose="02010800040101010101" pitchFamily="2" charset="-122"/>
                <a:ea typeface="华文琥珀" panose="02010800040101010101" pitchFamily="2" charset="-122"/>
              </a:rPr>
              <a:t>分工计划</a:t>
            </a:r>
          </a:p>
        </p:txBody>
      </p:sp>
      <p:sp>
        <p:nvSpPr>
          <p:cNvPr id="27" name="TextBox 26"/>
          <p:cNvSpPr txBox="1"/>
          <p:nvPr/>
        </p:nvSpPr>
        <p:spPr>
          <a:xfrm>
            <a:off x="3001166" y="231078"/>
            <a:ext cx="2092239" cy="338554"/>
          </a:xfrm>
          <a:prstGeom prst="rect">
            <a:avLst/>
          </a:prstGeom>
          <a:noFill/>
        </p:spPr>
        <p:txBody>
          <a:bodyPr wrap="none" rtlCol="0">
            <a:spAutoFit/>
          </a:bodyPr>
          <a:lstStyle/>
          <a:p>
            <a:r>
              <a:rPr lang="en-US" altLang="zh-CN" sz="1600" dirty="0">
                <a:solidFill>
                  <a:srgbClr val="C00000"/>
                </a:solidFill>
                <a:latin typeface="Consolas" panose="020B0609020204030204" pitchFamily="49" charset="0"/>
                <a:ea typeface="DejaVu Sans Mono" panose="020B0609030804020204" pitchFamily="49" charset="0"/>
                <a:cs typeface="DejaVu Sans Mono" panose="020B0609030804020204" pitchFamily="49" charset="0"/>
              </a:rPr>
              <a:t>THE WROK DIVISION</a:t>
            </a:r>
            <a:endParaRPr lang="zh-CN" altLang="en-US" sz="1600" dirty="0">
              <a:solidFill>
                <a:srgbClr val="C00000"/>
              </a:solidFill>
              <a:latin typeface="Consolas" panose="020B0609020204030204" pitchFamily="49" charset="0"/>
              <a:ea typeface="Kozuka Gothic Pro R" pitchFamily="34" charset="-128"/>
              <a:cs typeface="DejaVu Sans Mono" panose="020B0609030804020204" pitchFamily="49" charset="0"/>
            </a:endParaRPr>
          </a:p>
        </p:txBody>
      </p:sp>
      <p:cxnSp>
        <p:nvCxnSpPr>
          <p:cNvPr id="28" name="直接连接符 27"/>
          <p:cNvCxnSpPr/>
          <p:nvPr/>
        </p:nvCxnSpPr>
        <p:spPr>
          <a:xfrm>
            <a:off x="2932348" y="283527"/>
            <a:ext cx="0" cy="20859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grpSp>
        <p:nvGrpSpPr>
          <p:cNvPr id="40" name="组合 39">
            <a:extLst>
              <a:ext uri="{FF2B5EF4-FFF2-40B4-BE49-F238E27FC236}">
                <a16:creationId xmlns:a16="http://schemas.microsoft.com/office/drawing/2014/main" id="{832AA962-AF61-4FBE-B539-5259F2A373D7}"/>
              </a:ext>
            </a:extLst>
          </p:cNvPr>
          <p:cNvGrpSpPr/>
          <p:nvPr/>
        </p:nvGrpSpPr>
        <p:grpSpPr>
          <a:xfrm>
            <a:off x="189632" y="197635"/>
            <a:ext cx="795173" cy="794625"/>
            <a:chOff x="2683251" y="1980687"/>
            <a:chExt cx="1301106" cy="1301106"/>
          </a:xfrm>
          <a:effectLst>
            <a:outerShdw blurRad="254000" dist="254000" dir="8100000" algn="tr" rotWithShape="0">
              <a:prstClr val="black">
                <a:alpha val="50000"/>
              </a:prstClr>
            </a:outerShdw>
          </a:effectLst>
        </p:grpSpPr>
        <p:sp>
          <p:nvSpPr>
            <p:cNvPr id="41" name="椭圆 40">
              <a:extLst>
                <a:ext uri="{FF2B5EF4-FFF2-40B4-BE49-F238E27FC236}">
                  <a16:creationId xmlns:a16="http://schemas.microsoft.com/office/drawing/2014/main" id="{B01BB2A6-9AA2-447E-BC69-93E27A956EA1}"/>
                </a:ext>
              </a:extLst>
            </p:cNvPr>
            <p:cNvSpPr/>
            <p:nvPr/>
          </p:nvSpPr>
          <p:spPr>
            <a:xfrm>
              <a:off x="2683251" y="1980687"/>
              <a:ext cx="1301106" cy="1301106"/>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55">
              <a:extLst>
                <a:ext uri="{FF2B5EF4-FFF2-40B4-BE49-F238E27FC236}">
                  <a16:creationId xmlns:a16="http://schemas.microsoft.com/office/drawing/2014/main" id="{FB21692F-9FDA-42EB-819A-B68ABFD5043C}"/>
                </a:ext>
              </a:extLst>
            </p:cNvPr>
            <p:cNvSpPr txBox="1"/>
            <p:nvPr/>
          </p:nvSpPr>
          <p:spPr>
            <a:xfrm>
              <a:off x="2955771" y="2102092"/>
              <a:ext cx="698166" cy="1058292"/>
            </a:xfrm>
            <a:prstGeom prst="rect">
              <a:avLst/>
            </a:prstGeom>
            <a:noFill/>
          </p:spPr>
          <p:txBody>
            <a:bodyPr wrap="square" rtlCol="0">
              <a:spAutoFit/>
            </a:bodyPr>
            <a:lstStyle/>
            <a:p>
              <a:r>
                <a:rPr lang="en-US" altLang="zh-CN" sz="3600" dirty="0">
                  <a:solidFill>
                    <a:schemeClr val="bg1"/>
                  </a:solidFill>
                  <a:latin typeface="华文琥珀" panose="02010800040101010101" pitchFamily="2" charset="-122"/>
                  <a:ea typeface="华文琥珀" panose="02010800040101010101" pitchFamily="2" charset="-122"/>
                </a:rPr>
                <a:t>5</a:t>
              </a:r>
              <a:endParaRPr lang="zh-CN" altLang="en-US" sz="3600" dirty="0">
                <a:solidFill>
                  <a:schemeClr val="bg1"/>
                </a:solidFill>
                <a:latin typeface="华文琥珀" panose="02010800040101010101" pitchFamily="2" charset="-122"/>
                <a:ea typeface="华文琥珀" panose="02010800040101010101" pitchFamily="2" charset="-122"/>
              </a:endParaRPr>
            </a:p>
          </p:txBody>
        </p:sp>
      </p:grpSp>
      <p:grpSp>
        <p:nvGrpSpPr>
          <p:cNvPr id="20" name="组合 19">
            <a:extLst>
              <a:ext uri="{FF2B5EF4-FFF2-40B4-BE49-F238E27FC236}">
                <a16:creationId xmlns:a16="http://schemas.microsoft.com/office/drawing/2014/main" id="{3CB77D5D-FA0D-4E87-AD68-3B3F95180CE9}"/>
              </a:ext>
            </a:extLst>
          </p:cNvPr>
          <p:cNvGrpSpPr/>
          <p:nvPr/>
        </p:nvGrpSpPr>
        <p:grpSpPr>
          <a:xfrm>
            <a:off x="1529778" y="1490507"/>
            <a:ext cx="1868132" cy="1283910"/>
            <a:chOff x="2489578" y="2453323"/>
            <a:chExt cx="1434806" cy="1240371"/>
          </a:xfrm>
        </p:grpSpPr>
        <p:grpSp>
          <p:nvGrpSpPr>
            <p:cNvPr id="21" name="组合 20">
              <a:extLst>
                <a:ext uri="{FF2B5EF4-FFF2-40B4-BE49-F238E27FC236}">
                  <a16:creationId xmlns:a16="http://schemas.microsoft.com/office/drawing/2014/main" id="{7B3B8CC0-DEB8-4723-AB90-F93F1F9132BA}"/>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23" name="同心圆 10">
                <a:extLst>
                  <a:ext uri="{FF2B5EF4-FFF2-40B4-BE49-F238E27FC236}">
                    <a16:creationId xmlns:a16="http://schemas.microsoft.com/office/drawing/2014/main" id="{3CA46084-47BD-4ECF-83C8-482AB10B5B82}"/>
                  </a:ext>
                </a:extLst>
              </p:cNvPr>
              <p:cNvSpPr/>
              <p:nvPr/>
            </p:nvSpPr>
            <p:spPr>
              <a:xfrm>
                <a:off x="304800" y="673100"/>
                <a:ext cx="4000500" cy="4000500"/>
              </a:xfrm>
              <a:prstGeom prst="diamond">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椭圆 13">
                <a:extLst>
                  <a:ext uri="{FF2B5EF4-FFF2-40B4-BE49-F238E27FC236}">
                    <a16:creationId xmlns:a16="http://schemas.microsoft.com/office/drawing/2014/main" id="{4A4EBB67-BDEB-4E3B-8FF4-4EC4C7E2DCC0}"/>
                  </a:ext>
                </a:extLst>
              </p:cNvPr>
              <p:cNvSpPr/>
              <p:nvPr/>
            </p:nvSpPr>
            <p:spPr>
              <a:xfrm>
                <a:off x="392111" y="760414"/>
                <a:ext cx="3825874" cy="3825872"/>
              </a:xfrm>
              <a:prstGeom prst="diamond">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TextBox 38">
              <a:extLst>
                <a:ext uri="{FF2B5EF4-FFF2-40B4-BE49-F238E27FC236}">
                  <a16:creationId xmlns:a16="http://schemas.microsoft.com/office/drawing/2014/main" id="{828AFA1D-4116-4250-B183-D05A6AC2912A}"/>
                </a:ext>
              </a:extLst>
            </p:cNvPr>
            <p:cNvSpPr txBox="1"/>
            <p:nvPr/>
          </p:nvSpPr>
          <p:spPr>
            <a:xfrm>
              <a:off x="2489578" y="2453323"/>
              <a:ext cx="1434806" cy="1240371"/>
            </a:xfrm>
            <a:prstGeom prst="diamond">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数据</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预处理</a:t>
              </a:r>
            </a:p>
          </p:txBody>
        </p:sp>
      </p:grpSp>
      <p:grpSp>
        <p:nvGrpSpPr>
          <p:cNvPr id="39" name="组合 38">
            <a:extLst>
              <a:ext uri="{FF2B5EF4-FFF2-40B4-BE49-F238E27FC236}">
                <a16:creationId xmlns:a16="http://schemas.microsoft.com/office/drawing/2014/main" id="{9AE46C4F-AE75-4E58-8367-096368966ECC}"/>
              </a:ext>
            </a:extLst>
          </p:cNvPr>
          <p:cNvGrpSpPr/>
          <p:nvPr/>
        </p:nvGrpSpPr>
        <p:grpSpPr>
          <a:xfrm>
            <a:off x="6555931" y="1792264"/>
            <a:ext cx="804628" cy="842355"/>
            <a:chOff x="2662509" y="2571750"/>
            <a:chExt cx="1152986" cy="1213523"/>
          </a:xfrm>
        </p:grpSpPr>
        <p:grpSp>
          <p:nvGrpSpPr>
            <p:cNvPr id="43" name="组合 42">
              <a:extLst>
                <a:ext uri="{FF2B5EF4-FFF2-40B4-BE49-F238E27FC236}">
                  <a16:creationId xmlns:a16="http://schemas.microsoft.com/office/drawing/2014/main" id="{4D37DB3B-CE6D-440B-9B05-AD06C1CF9065}"/>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45" name="同心圆 10">
                <a:extLst>
                  <a:ext uri="{FF2B5EF4-FFF2-40B4-BE49-F238E27FC236}">
                    <a16:creationId xmlns:a16="http://schemas.microsoft.com/office/drawing/2014/main" id="{17F6CAF5-6594-4DA7-9E4D-3E63B715A5DA}"/>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6" name="椭圆 13">
                <a:extLst>
                  <a:ext uri="{FF2B5EF4-FFF2-40B4-BE49-F238E27FC236}">
                    <a16:creationId xmlns:a16="http://schemas.microsoft.com/office/drawing/2014/main" id="{B8400024-A5C1-4307-9DA3-77613E6DF4E8}"/>
                  </a:ext>
                </a:extLst>
              </p:cNvPr>
              <p:cNvSpPr/>
              <p:nvPr/>
            </p:nvSpPr>
            <p:spPr>
              <a:xfrm>
                <a:off x="392112" y="760412"/>
                <a:ext cx="3825874" cy="3825874"/>
              </a:xfrm>
              <a:prstGeom prst="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TextBox 38">
              <a:extLst>
                <a:ext uri="{FF2B5EF4-FFF2-40B4-BE49-F238E27FC236}">
                  <a16:creationId xmlns:a16="http://schemas.microsoft.com/office/drawing/2014/main" id="{B813EEBE-CA28-43B8-8E5D-C5E0FECA19ED}"/>
                </a:ext>
              </a:extLst>
            </p:cNvPr>
            <p:cNvSpPr txBox="1"/>
            <p:nvPr/>
          </p:nvSpPr>
          <p:spPr>
            <a:xfrm>
              <a:off x="2721005" y="2581998"/>
              <a:ext cx="1094490" cy="1203275"/>
            </a:xfrm>
            <a:prstGeom prst="round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rPr>
                <a:t>模型</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优化</a:t>
              </a:r>
            </a:p>
          </p:txBody>
        </p:sp>
      </p:grpSp>
      <p:grpSp>
        <p:nvGrpSpPr>
          <p:cNvPr id="52" name="组合 51">
            <a:extLst>
              <a:ext uri="{FF2B5EF4-FFF2-40B4-BE49-F238E27FC236}">
                <a16:creationId xmlns:a16="http://schemas.microsoft.com/office/drawing/2014/main" id="{4FD34079-C711-478D-8A64-BCAE993B5536}"/>
              </a:ext>
            </a:extLst>
          </p:cNvPr>
          <p:cNvGrpSpPr/>
          <p:nvPr/>
        </p:nvGrpSpPr>
        <p:grpSpPr>
          <a:xfrm>
            <a:off x="3227922" y="1541610"/>
            <a:ext cx="1663254" cy="1283910"/>
            <a:chOff x="2538457" y="2497963"/>
            <a:chExt cx="1350360" cy="1240371"/>
          </a:xfrm>
        </p:grpSpPr>
        <p:grpSp>
          <p:nvGrpSpPr>
            <p:cNvPr id="53" name="组合 52">
              <a:extLst>
                <a:ext uri="{FF2B5EF4-FFF2-40B4-BE49-F238E27FC236}">
                  <a16:creationId xmlns:a16="http://schemas.microsoft.com/office/drawing/2014/main" id="{188DDE6D-28F9-4A16-AC44-E30FA0FF8C5A}"/>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55" name="同心圆 10">
                <a:extLst>
                  <a:ext uri="{FF2B5EF4-FFF2-40B4-BE49-F238E27FC236}">
                    <a16:creationId xmlns:a16="http://schemas.microsoft.com/office/drawing/2014/main" id="{5FB6B827-B3FF-4AD1-B5A3-29E6104BAAB1}"/>
                  </a:ext>
                </a:extLst>
              </p:cNvPr>
              <p:cNvSpPr/>
              <p:nvPr/>
            </p:nvSpPr>
            <p:spPr>
              <a:xfrm>
                <a:off x="304800" y="673100"/>
                <a:ext cx="4000500" cy="4000500"/>
              </a:xfrm>
              <a:prstGeom prst="diamond">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椭圆 13">
                <a:extLst>
                  <a:ext uri="{FF2B5EF4-FFF2-40B4-BE49-F238E27FC236}">
                    <a16:creationId xmlns:a16="http://schemas.microsoft.com/office/drawing/2014/main" id="{0A458ACA-4EB5-47DB-A1F8-BBE6A79BBA57}"/>
                  </a:ext>
                </a:extLst>
              </p:cNvPr>
              <p:cNvSpPr/>
              <p:nvPr/>
            </p:nvSpPr>
            <p:spPr>
              <a:xfrm>
                <a:off x="392111" y="760414"/>
                <a:ext cx="3825874" cy="3825872"/>
              </a:xfrm>
              <a:prstGeom prst="diamond">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4" name="TextBox 38">
              <a:extLst>
                <a:ext uri="{FF2B5EF4-FFF2-40B4-BE49-F238E27FC236}">
                  <a16:creationId xmlns:a16="http://schemas.microsoft.com/office/drawing/2014/main" id="{374B1427-63F0-4755-8BC3-5CC25BB7D5D0}"/>
                </a:ext>
              </a:extLst>
            </p:cNvPr>
            <p:cNvSpPr txBox="1"/>
            <p:nvPr/>
          </p:nvSpPr>
          <p:spPr>
            <a:xfrm>
              <a:off x="2538457" y="2497963"/>
              <a:ext cx="1350360" cy="1240371"/>
            </a:xfrm>
            <a:prstGeom prst="diamond">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模型</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实现</a:t>
              </a:r>
            </a:p>
          </p:txBody>
        </p:sp>
      </p:grpSp>
      <p:grpSp>
        <p:nvGrpSpPr>
          <p:cNvPr id="62" name="组合 61">
            <a:extLst>
              <a:ext uri="{FF2B5EF4-FFF2-40B4-BE49-F238E27FC236}">
                <a16:creationId xmlns:a16="http://schemas.microsoft.com/office/drawing/2014/main" id="{D1682CE6-CB75-408E-B5D6-9EF45D039A8A}"/>
              </a:ext>
            </a:extLst>
          </p:cNvPr>
          <p:cNvGrpSpPr/>
          <p:nvPr/>
        </p:nvGrpSpPr>
        <p:grpSpPr>
          <a:xfrm>
            <a:off x="4821420" y="1541610"/>
            <a:ext cx="1663254" cy="1283910"/>
            <a:chOff x="2538458" y="2493233"/>
            <a:chExt cx="1350360" cy="1240371"/>
          </a:xfrm>
        </p:grpSpPr>
        <p:grpSp>
          <p:nvGrpSpPr>
            <p:cNvPr id="63" name="组合 62">
              <a:extLst>
                <a:ext uri="{FF2B5EF4-FFF2-40B4-BE49-F238E27FC236}">
                  <a16:creationId xmlns:a16="http://schemas.microsoft.com/office/drawing/2014/main" id="{CDECC617-9AA0-4D9E-AD2E-D336F88BAA85}"/>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65" name="同心圆 10">
                <a:extLst>
                  <a:ext uri="{FF2B5EF4-FFF2-40B4-BE49-F238E27FC236}">
                    <a16:creationId xmlns:a16="http://schemas.microsoft.com/office/drawing/2014/main" id="{65717931-6A11-44B7-B1B5-A8463428B6B3}"/>
                  </a:ext>
                </a:extLst>
              </p:cNvPr>
              <p:cNvSpPr/>
              <p:nvPr/>
            </p:nvSpPr>
            <p:spPr>
              <a:xfrm>
                <a:off x="304800" y="673100"/>
                <a:ext cx="4000500" cy="4000500"/>
              </a:xfrm>
              <a:prstGeom prst="diamond">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椭圆 13">
                <a:extLst>
                  <a:ext uri="{FF2B5EF4-FFF2-40B4-BE49-F238E27FC236}">
                    <a16:creationId xmlns:a16="http://schemas.microsoft.com/office/drawing/2014/main" id="{5209551C-BE65-4314-86AA-5B389E8879E8}"/>
                  </a:ext>
                </a:extLst>
              </p:cNvPr>
              <p:cNvSpPr/>
              <p:nvPr/>
            </p:nvSpPr>
            <p:spPr>
              <a:xfrm>
                <a:off x="392111" y="760414"/>
                <a:ext cx="3825874" cy="3825872"/>
              </a:xfrm>
              <a:prstGeom prst="diamond">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4" name="TextBox 38">
              <a:extLst>
                <a:ext uri="{FF2B5EF4-FFF2-40B4-BE49-F238E27FC236}">
                  <a16:creationId xmlns:a16="http://schemas.microsoft.com/office/drawing/2014/main" id="{02E1978A-5C52-436A-9C5D-9B72779FF29D}"/>
                </a:ext>
              </a:extLst>
            </p:cNvPr>
            <p:cNvSpPr txBox="1"/>
            <p:nvPr/>
          </p:nvSpPr>
          <p:spPr>
            <a:xfrm>
              <a:off x="2538458" y="2493233"/>
              <a:ext cx="1350360" cy="1240371"/>
            </a:xfrm>
            <a:prstGeom prst="diamond">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训练</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测试</a:t>
              </a:r>
            </a:p>
          </p:txBody>
        </p:sp>
      </p:grpSp>
      <p:grpSp>
        <p:nvGrpSpPr>
          <p:cNvPr id="67" name="组合 66">
            <a:extLst>
              <a:ext uri="{FF2B5EF4-FFF2-40B4-BE49-F238E27FC236}">
                <a16:creationId xmlns:a16="http://schemas.microsoft.com/office/drawing/2014/main" id="{531B62CD-2121-4732-AF6F-31CD053A5C22}"/>
              </a:ext>
            </a:extLst>
          </p:cNvPr>
          <p:cNvGrpSpPr/>
          <p:nvPr/>
        </p:nvGrpSpPr>
        <p:grpSpPr>
          <a:xfrm>
            <a:off x="216363" y="1769340"/>
            <a:ext cx="1404517" cy="765121"/>
            <a:chOff x="2662509" y="2571750"/>
            <a:chExt cx="1152986" cy="1102257"/>
          </a:xfrm>
        </p:grpSpPr>
        <p:grpSp>
          <p:nvGrpSpPr>
            <p:cNvPr id="68" name="组合 67">
              <a:extLst>
                <a:ext uri="{FF2B5EF4-FFF2-40B4-BE49-F238E27FC236}">
                  <a16:creationId xmlns:a16="http://schemas.microsoft.com/office/drawing/2014/main" id="{167C2885-3F18-4C79-BE50-FEE92DBC45F3}"/>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70" name="同心圆 10">
                <a:extLst>
                  <a:ext uri="{FF2B5EF4-FFF2-40B4-BE49-F238E27FC236}">
                    <a16:creationId xmlns:a16="http://schemas.microsoft.com/office/drawing/2014/main" id="{5C544011-CE80-4673-A549-AF8345AE859B}"/>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1" name="椭圆 13">
                <a:extLst>
                  <a:ext uri="{FF2B5EF4-FFF2-40B4-BE49-F238E27FC236}">
                    <a16:creationId xmlns:a16="http://schemas.microsoft.com/office/drawing/2014/main" id="{08B3C2A9-C8C7-4A79-8C13-72ECEEE6A6A0}"/>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9" name="TextBox 38">
              <a:extLst>
                <a:ext uri="{FF2B5EF4-FFF2-40B4-BE49-F238E27FC236}">
                  <a16:creationId xmlns:a16="http://schemas.microsoft.com/office/drawing/2014/main" id="{3FE71EAE-2A58-4E67-B89F-972362BB8E89}"/>
                </a:ext>
              </a:extLst>
            </p:cNvPr>
            <p:cNvSpPr txBox="1"/>
            <p:nvPr/>
          </p:nvSpPr>
          <p:spPr>
            <a:xfrm>
              <a:off x="2721005" y="2581999"/>
              <a:ext cx="1094490" cy="1030180"/>
            </a:xfrm>
            <a:prstGeom prst="round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rPr>
                <a:t>赛题分析</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模型设计</a:t>
              </a:r>
            </a:p>
          </p:txBody>
        </p:sp>
      </p:grpSp>
      <p:grpSp>
        <p:nvGrpSpPr>
          <p:cNvPr id="72" name="组合 71">
            <a:extLst>
              <a:ext uri="{FF2B5EF4-FFF2-40B4-BE49-F238E27FC236}">
                <a16:creationId xmlns:a16="http://schemas.microsoft.com/office/drawing/2014/main" id="{116B6EE9-B7B3-4FF0-B31C-759BBCE98984}"/>
              </a:ext>
            </a:extLst>
          </p:cNvPr>
          <p:cNvGrpSpPr/>
          <p:nvPr/>
        </p:nvGrpSpPr>
        <p:grpSpPr>
          <a:xfrm>
            <a:off x="7613350" y="1806248"/>
            <a:ext cx="1347906" cy="769669"/>
            <a:chOff x="2658253" y="2565198"/>
            <a:chExt cx="1106513" cy="1108809"/>
          </a:xfrm>
        </p:grpSpPr>
        <p:grpSp>
          <p:nvGrpSpPr>
            <p:cNvPr id="73" name="组合 72">
              <a:extLst>
                <a:ext uri="{FF2B5EF4-FFF2-40B4-BE49-F238E27FC236}">
                  <a16:creationId xmlns:a16="http://schemas.microsoft.com/office/drawing/2014/main" id="{FD024287-F210-40D0-AA68-0834032961D1}"/>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75" name="同心圆 10">
                <a:extLst>
                  <a:ext uri="{FF2B5EF4-FFF2-40B4-BE49-F238E27FC236}">
                    <a16:creationId xmlns:a16="http://schemas.microsoft.com/office/drawing/2014/main" id="{0D522D43-2D18-45E6-B10A-5EE6B40756AC}"/>
                  </a:ext>
                </a:extLst>
              </p:cNvPr>
              <p:cNvSpPr/>
              <p:nvPr/>
            </p:nvSpPr>
            <p:spPr>
              <a:xfrm>
                <a:off x="304800" y="673100"/>
                <a:ext cx="4000500" cy="4000500"/>
              </a:xfrm>
              <a:prstGeom prst="round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6" name="椭圆 13">
                <a:extLst>
                  <a:ext uri="{FF2B5EF4-FFF2-40B4-BE49-F238E27FC236}">
                    <a16:creationId xmlns:a16="http://schemas.microsoft.com/office/drawing/2014/main" id="{A94FBBA6-2ABD-451D-8E9B-F4A3B10EE3A6}"/>
                  </a:ext>
                </a:extLst>
              </p:cNvPr>
              <p:cNvSpPr/>
              <p:nvPr/>
            </p:nvSpPr>
            <p:spPr>
              <a:xfrm>
                <a:off x="392112" y="760412"/>
                <a:ext cx="3825874" cy="3825874"/>
              </a:xfrm>
              <a:prstGeom prst="round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4" name="TextBox 38">
              <a:extLst>
                <a:ext uri="{FF2B5EF4-FFF2-40B4-BE49-F238E27FC236}">
                  <a16:creationId xmlns:a16="http://schemas.microsoft.com/office/drawing/2014/main" id="{35CC4414-2219-4009-9F93-7ED8BF3A387A}"/>
                </a:ext>
              </a:extLst>
            </p:cNvPr>
            <p:cNvSpPr txBox="1"/>
            <p:nvPr/>
          </p:nvSpPr>
          <p:spPr>
            <a:xfrm>
              <a:off x="2658253" y="2565198"/>
              <a:ext cx="1094490" cy="1030178"/>
            </a:xfrm>
            <a:prstGeom prst="round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模型提交与发布</a:t>
              </a:r>
            </a:p>
          </p:txBody>
        </p:sp>
      </p:grpSp>
      <p:grpSp>
        <p:nvGrpSpPr>
          <p:cNvPr id="77" name="组合 76">
            <a:extLst>
              <a:ext uri="{FF2B5EF4-FFF2-40B4-BE49-F238E27FC236}">
                <a16:creationId xmlns:a16="http://schemas.microsoft.com/office/drawing/2014/main" id="{D1A01227-3927-4678-A8D5-1F1ADFF1748E}"/>
              </a:ext>
            </a:extLst>
          </p:cNvPr>
          <p:cNvGrpSpPr/>
          <p:nvPr/>
        </p:nvGrpSpPr>
        <p:grpSpPr>
          <a:xfrm>
            <a:off x="333942" y="3344302"/>
            <a:ext cx="2039598" cy="1373797"/>
            <a:chOff x="2518912" y="2551406"/>
            <a:chExt cx="1389450" cy="1122601"/>
          </a:xfrm>
        </p:grpSpPr>
        <p:grpSp>
          <p:nvGrpSpPr>
            <p:cNvPr id="78" name="组合 77">
              <a:extLst>
                <a:ext uri="{FF2B5EF4-FFF2-40B4-BE49-F238E27FC236}">
                  <a16:creationId xmlns:a16="http://schemas.microsoft.com/office/drawing/2014/main" id="{C91241F1-7C58-4108-9EAB-0D66B7C71FAC}"/>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80" name="同心圆 10">
                <a:extLst>
                  <a:ext uri="{FF2B5EF4-FFF2-40B4-BE49-F238E27FC236}">
                    <a16:creationId xmlns:a16="http://schemas.microsoft.com/office/drawing/2014/main" id="{7504423D-65D4-46B1-9A68-0F38BCABFDCA}"/>
                  </a:ext>
                </a:extLst>
              </p:cNvPr>
              <p:cNvSpPr/>
              <p:nvPr/>
            </p:nvSpPr>
            <p:spPr>
              <a:xfrm>
                <a:off x="304800" y="673100"/>
                <a:ext cx="4000500" cy="4000500"/>
              </a:xfrm>
              <a:prstGeom prst="snip2Same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1" name="椭圆 13">
                <a:extLst>
                  <a:ext uri="{FF2B5EF4-FFF2-40B4-BE49-F238E27FC236}">
                    <a16:creationId xmlns:a16="http://schemas.microsoft.com/office/drawing/2014/main" id="{36855FD5-B909-47D7-B30A-3068A24CCA47}"/>
                  </a:ext>
                </a:extLst>
              </p:cNvPr>
              <p:cNvSpPr/>
              <p:nvPr/>
            </p:nvSpPr>
            <p:spPr>
              <a:xfrm>
                <a:off x="392112" y="760412"/>
                <a:ext cx="3825874" cy="3825874"/>
              </a:xfrm>
              <a:prstGeom prst="snip2Same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9" name="TextBox 38">
              <a:extLst>
                <a:ext uri="{FF2B5EF4-FFF2-40B4-BE49-F238E27FC236}">
                  <a16:creationId xmlns:a16="http://schemas.microsoft.com/office/drawing/2014/main" id="{BCA13EDD-8587-4A68-8D8E-CFCE928EEDC5}"/>
                </a:ext>
              </a:extLst>
            </p:cNvPr>
            <p:cNvSpPr txBox="1"/>
            <p:nvPr/>
          </p:nvSpPr>
          <p:spPr>
            <a:xfrm>
              <a:off x="2518912" y="2551406"/>
              <a:ext cx="1389450" cy="896832"/>
            </a:xfrm>
            <a:prstGeom prst="snip2Same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DXY</a:t>
              </a:r>
              <a:r>
                <a:rPr lang="zh-CN" altLang="en-US"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噪声过滤修复</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数据源统计</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标签格式化</a:t>
              </a:r>
            </a:p>
          </p:txBody>
        </p:sp>
      </p:grpSp>
      <p:grpSp>
        <p:nvGrpSpPr>
          <p:cNvPr id="82" name="组合 81">
            <a:extLst>
              <a:ext uri="{FF2B5EF4-FFF2-40B4-BE49-F238E27FC236}">
                <a16:creationId xmlns:a16="http://schemas.microsoft.com/office/drawing/2014/main" id="{F3482D1F-4273-4CBF-B89D-4E65B198EA42}"/>
              </a:ext>
            </a:extLst>
          </p:cNvPr>
          <p:cNvGrpSpPr/>
          <p:nvPr/>
        </p:nvGrpSpPr>
        <p:grpSpPr>
          <a:xfrm>
            <a:off x="2746920" y="3357408"/>
            <a:ext cx="1618023" cy="1360691"/>
            <a:chOff x="2626011" y="2555618"/>
            <a:chExt cx="1159778" cy="1118389"/>
          </a:xfrm>
        </p:grpSpPr>
        <p:grpSp>
          <p:nvGrpSpPr>
            <p:cNvPr id="83" name="组合 82">
              <a:extLst>
                <a:ext uri="{FF2B5EF4-FFF2-40B4-BE49-F238E27FC236}">
                  <a16:creationId xmlns:a16="http://schemas.microsoft.com/office/drawing/2014/main" id="{19393D0D-4796-4563-8883-4926596B6015}"/>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85" name="同心圆 10">
                <a:extLst>
                  <a:ext uri="{FF2B5EF4-FFF2-40B4-BE49-F238E27FC236}">
                    <a16:creationId xmlns:a16="http://schemas.microsoft.com/office/drawing/2014/main" id="{08215E71-3C05-4A61-B355-B7D4AFE55280}"/>
                  </a:ext>
                </a:extLst>
              </p:cNvPr>
              <p:cNvSpPr/>
              <p:nvPr/>
            </p:nvSpPr>
            <p:spPr>
              <a:xfrm>
                <a:off x="304800" y="673100"/>
                <a:ext cx="4000500" cy="4000500"/>
              </a:xfrm>
              <a:prstGeom prst="snip2Same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6" name="椭圆 13">
                <a:extLst>
                  <a:ext uri="{FF2B5EF4-FFF2-40B4-BE49-F238E27FC236}">
                    <a16:creationId xmlns:a16="http://schemas.microsoft.com/office/drawing/2014/main" id="{1ACC252E-B823-4439-B130-1FF3B63C8720}"/>
                  </a:ext>
                </a:extLst>
              </p:cNvPr>
              <p:cNvSpPr/>
              <p:nvPr/>
            </p:nvSpPr>
            <p:spPr>
              <a:xfrm>
                <a:off x="392112" y="760412"/>
                <a:ext cx="3825874" cy="3825874"/>
              </a:xfrm>
              <a:prstGeom prst="snip2Same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4" name="TextBox 38">
              <a:extLst>
                <a:ext uri="{FF2B5EF4-FFF2-40B4-BE49-F238E27FC236}">
                  <a16:creationId xmlns:a16="http://schemas.microsoft.com/office/drawing/2014/main" id="{D8883E65-9D42-4BB5-92F9-30C55539DDA8}"/>
                </a:ext>
              </a:extLst>
            </p:cNvPr>
            <p:cNvSpPr txBox="1"/>
            <p:nvPr/>
          </p:nvSpPr>
          <p:spPr>
            <a:xfrm>
              <a:off x="2626011" y="2555618"/>
              <a:ext cx="1159778" cy="896832"/>
            </a:xfrm>
            <a:prstGeom prst="snip2Same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HZX</a:t>
              </a:r>
              <a:r>
                <a:rPr lang="en-US" altLang="zh-CN" sz="1400" dirty="0">
                  <a:latin typeface="黑体" panose="02010609060101010101" pitchFamily="49" charset="-122"/>
                  <a:ea typeface="黑体" panose="02010609060101010101" pitchFamily="49" charset="-122"/>
                </a:rPr>
                <a:t>&amp;</a:t>
              </a:r>
              <a:r>
                <a:rPr lang="en-US" altLang="zh-CN" dirty="0">
                  <a:latin typeface="黑体" panose="02010609060101010101" pitchFamily="49" charset="-122"/>
                  <a:ea typeface="黑体" panose="02010609060101010101" pitchFamily="49" charset="-122"/>
                </a:rPr>
                <a:t>KJS</a:t>
              </a:r>
              <a:r>
                <a:rPr lang="zh-CN" altLang="en-US"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pPr algn="ctr"/>
              <a:r>
                <a:rPr lang="en-US" altLang="zh-CN" dirty="0">
                  <a:latin typeface="黑体" panose="02010609060101010101" pitchFamily="49" charset="-122"/>
                  <a:ea typeface="黑体" panose="02010609060101010101" pitchFamily="49" charset="-122"/>
                </a:rPr>
                <a:t>BERT</a:t>
              </a:r>
              <a:r>
                <a:rPr lang="zh-CN" altLang="en-US" dirty="0">
                  <a:latin typeface="黑体" panose="02010609060101010101" pitchFamily="49" charset="-122"/>
                  <a:ea typeface="黑体" panose="02010609060101010101" pitchFamily="49" charset="-122"/>
                </a:rPr>
                <a:t>部署</a:t>
              </a:r>
              <a:endParaRPr lang="en-US" altLang="zh-CN" dirty="0">
                <a:latin typeface="黑体" panose="02010609060101010101" pitchFamily="49" charset="-122"/>
                <a:ea typeface="黑体" panose="02010609060101010101" pitchFamily="49" charset="-122"/>
              </a:endParaRPr>
            </a:p>
            <a:p>
              <a:pPr algn="ctr"/>
              <a:r>
                <a:rPr lang="en-US" altLang="zh-CN" dirty="0">
                  <a:latin typeface="黑体" panose="02010609060101010101" pitchFamily="49" charset="-122"/>
                  <a:ea typeface="黑体" panose="02010609060101010101" pitchFamily="49" charset="-122"/>
                </a:rPr>
                <a:t>CRF</a:t>
              </a:r>
              <a:r>
                <a:rPr lang="zh-CN" altLang="en-US" dirty="0">
                  <a:latin typeface="黑体" panose="02010609060101010101" pitchFamily="49" charset="-122"/>
                  <a:ea typeface="黑体" panose="02010609060101010101" pitchFamily="49" charset="-122"/>
                </a:rPr>
                <a:t>实现</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模型组装</a:t>
              </a:r>
            </a:p>
          </p:txBody>
        </p:sp>
      </p:grpSp>
      <p:grpSp>
        <p:nvGrpSpPr>
          <p:cNvPr id="88" name="组合 87">
            <a:extLst>
              <a:ext uri="{FF2B5EF4-FFF2-40B4-BE49-F238E27FC236}">
                <a16:creationId xmlns:a16="http://schemas.microsoft.com/office/drawing/2014/main" id="{EF4994E9-DCD2-46E7-9A6F-64427F723BAF}"/>
              </a:ext>
            </a:extLst>
          </p:cNvPr>
          <p:cNvGrpSpPr/>
          <p:nvPr/>
        </p:nvGrpSpPr>
        <p:grpSpPr>
          <a:xfrm>
            <a:off x="4767125" y="3315771"/>
            <a:ext cx="1868132" cy="1411707"/>
            <a:chOff x="2610958" y="2530423"/>
            <a:chExt cx="1220301" cy="1143584"/>
          </a:xfrm>
        </p:grpSpPr>
        <p:grpSp>
          <p:nvGrpSpPr>
            <p:cNvPr id="89" name="组合 88">
              <a:extLst>
                <a:ext uri="{FF2B5EF4-FFF2-40B4-BE49-F238E27FC236}">
                  <a16:creationId xmlns:a16="http://schemas.microsoft.com/office/drawing/2014/main" id="{A163C220-8E45-434C-8437-FD11D13A6B95}"/>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91" name="同心圆 10">
                <a:extLst>
                  <a:ext uri="{FF2B5EF4-FFF2-40B4-BE49-F238E27FC236}">
                    <a16:creationId xmlns:a16="http://schemas.microsoft.com/office/drawing/2014/main" id="{03E9FAD3-AC47-49D5-8E72-6FA718FFB219}"/>
                  </a:ext>
                </a:extLst>
              </p:cNvPr>
              <p:cNvSpPr/>
              <p:nvPr/>
            </p:nvSpPr>
            <p:spPr>
              <a:xfrm>
                <a:off x="304800" y="673100"/>
                <a:ext cx="4000500" cy="4000500"/>
              </a:xfrm>
              <a:prstGeom prst="snip2Same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2" name="椭圆 13">
                <a:extLst>
                  <a:ext uri="{FF2B5EF4-FFF2-40B4-BE49-F238E27FC236}">
                    <a16:creationId xmlns:a16="http://schemas.microsoft.com/office/drawing/2014/main" id="{35AFBB21-7D43-4207-8E9B-9C79EBC4B458}"/>
                  </a:ext>
                </a:extLst>
              </p:cNvPr>
              <p:cNvSpPr/>
              <p:nvPr/>
            </p:nvSpPr>
            <p:spPr>
              <a:xfrm>
                <a:off x="392112" y="760412"/>
                <a:ext cx="3825874" cy="3825874"/>
              </a:xfrm>
              <a:prstGeom prst="snip2Same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0" name="TextBox 38">
              <a:extLst>
                <a:ext uri="{FF2B5EF4-FFF2-40B4-BE49-F238E27FC236}">
                  <a16:creationId xmlns:a16="http://schemas.microsoft.com/office/drawing/2014/main" id="{B5EC331B-619C-4852-8958-EF006D823A7F}"/>
                </a:ext>
              </a:extLst>
            </p:cNvPr>
            <p:cNvSpPr txBox="1"/>
            <p:nvPr/>
          </p:nvSpPr>
          <p:spPr>
            <a:xfrm>
              <a:off x="2610958" y="2530423"/>
              <a:ext cx="1220301" cy="1056986"/>
            </a:xfrm>
            <a:prstGeom prst="snip2Same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LMX</a:t>
              </a:r>
              <a:r>
                <a:rPr lang="zh-CN" altLang="en-US"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训练框架搭建</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损失函数设计</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模型调参</a:t>
              </a:r>
            </a:p>
          </p:txBody>
        </p:sp>
      </p:grpSp>
      <p:grpSp>
        <p:nvGrpSpPr>
          <p:cNvPr id="93" name="组合 92">
            <a:extLst>
              <a:ext uri="{FF2B5EF4-FFF2-40B4-BE49-F238E27FC236}">
                <a16:creationId xmlns:a16="http://schemas.microsoft.com/office/drawing/2014/main" id="{FEEB5939-9094-48F9-9D85-BD425BD4F66C}"/>
              </a:ext>
            </a:extLst>
          </p:cNvPr>
          <p:cNvGrpSpPr/>
          <p:nvPr/>
        </p:nvGrpSpPr>
        <p:grpSpPr>
          <a:xfrm>
            <a:off x="6958336" y="3306392"/>
            <a:ext cx="1868132" cy="1411707"/>
            <a:chOff x="2610958" y="2530423"/>
            <a:chExt cx="1220301" cy="1143584"/>
          </a:xfrm>
        </p:grpSpPr>
        <p:grpSp>
          <p:nvGrpSpPr>
            <p:cNvPr id="94" name="组合 93">
              <a:extLst>
                <a:ext uri="{FF2B5EF4-FFF2-40B4-BE49-F238E27FC236}">
                  <a16:creationId xmlns:a16="http://schemas.microsoft.com/office/drawing/2014/main" id="{63E47674-23CA-4571-880B-27412D98784F}"/>
                </a:ext>
              </a:extLst>
            </p:cNvPr>
            <p:cNvGrpSpPr/>
            <p:nvPr/>
          </p:nvGrpSpPr>
          <p:grpSpPr>
            <a:xfrm>
              <a:off x="2662509" y="2571750"/>
              <a:ext cx="1102257" cy="1102257"/>
              <a:chOff x="304800" y="673100"/>
              <a:chExt cx="4000500" cy="4000500"/>
            </a:xfrm>
            <a:effectLst>
              <a:outerShdw blurRad="444500" dist="254000" dir="8100000" algn="tr" rotWithShape="0">
                <a:prstClr val="black">
                  <a:alpha val="50000"/>
                </a:prstClr>
              </a:outerShdw>
            </a:effectLst>
          </p:grpSpPr>
          <p:sp>
            <p:nvSpPr>
              <p:cNvPr id="96" name="同心圆 10">
                <a:extLst>
                  <a:ext uri="{FF2B5EF4-FFF2-40B4-BE49-F238E27FC236}">
                    <a16:creationId xmlns:a16="http://schemas.microsoft.com/office/drawing/2014/main" id="{DF1F9D9E-46BF-40BD-A168-555771C926D8}"/>
                  </a:ext>
                </a:extLst>
              </p:cNvPr>
              <p:cNvSpPr/>
              <p:nvPr/>
            </p:nvSpPr>
            <p:spPr>
              <a:xfrm>
                <a:off x="304800" y="673100"/>
                <a:ext cx="4000500" cy="4000500"/>
              </a:xfrm>
              <a:prstGeom prst="snip2SameRect">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7" name="椭圆 13">
                <a:extLst>
                  <a:ext uri="{FF2B5EF4-FFF2-40B4-BE49-F238E27FC236}">
                    <a16:creationId xmlns:a16="http://schemas.microsoft.com/office/drawing/2014/main" id="{8CE513D0-03EA-4D2F-BC54-F749BF3DDF00}"/>
                  </a:ext>
                </a:extLst>
              </p:cNvPr>
              <p:cNvSpPr/>
              <p:nvPr/>
            </p:nvSpPr>
            <p:spPr>
              <a:xfrm>
                <a:off x="392112" y="760412"/>
                <a:ext cx="3825874" cy="3825874"/>
              </a:xfrm>
              <a:prstGeom prst="snip2SameRect">
                <a:avLst/>
              </a:prstGeom>
              <a:gradFill>
                <a:gsLst>
                  <a:gs pos="0">
                    <a:schemeClr val="bg1"/>
                  </a:gs>
                  <a:gs pos="51000">
                    <a:schemeClr val="bg1">
                      <a:lumMod val="95000"/>
                    </a:schemeClr>
                  </a:gs>
                  <a:gs pos="100000">
                    <a:schemeClr val="bg1">
                      <a:lumMod val="75000"/>
                    </a:schemeClr>
                  </a:gs>
                </a:gsLst>
                <a:lin ang="18900000" scaled="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5" name="TextBox 38">
              <a:extLst>
                <a:ext uri="{FF2B5EF4-FFF2-40B4-BE49-F238E27FC236}">
                  <a16:creationId xmlns:a16="http://schemas.microsoft.com/office/drawing/2014/main" id="{DAEE3EC5-9647-4598-BBDB-72D70DBBE3F7}"/>
                </a:ext>
              </a:extLst>
            </p:cNvPr>
            <p:cNvSpPr txBox="1"/>
            <p:nvPr/>
          </p:nvSpPr>
          <p:spPr>
            <a:xfrm>
              <a:off x="2610958" y="2530423"/>
              <a:ext cx="1220301" cy="1056987"/>
            </a:xfrm>
            <a:prstGeom prst="snip2Same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rPr>
                <a:t>ALL</a:t>
              </a:r>
              <a:r>
                <a:rPr lang="zh-CN" altLang="en-US" dirty="0">
                  <a:latin typeface="黑体" panose="02010609060101010101" pitchFamily="49" charset="-122"/>
                  <a:ea typeface="黑体" panose="02010609060101010101" pitchFamily="49" charset="-122"/>
                </a:rPr>
                <a:t>）</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数据增强实现</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数据集拓展</a:t>
              </a:r>
              <a:endParaRPr lang="en-US" altLang="zh-CN" dirty="0">
                <a:latin typeface="黑体" panose="02010609060101010101" pitchFamily="49" charset="-122"/>
                <a:ea typeface="黑体" panose="02010609060101010101" pitchFamily="49" charset="-122"/>
              </a:endParaRPr>
            </a:p>
            <a:p>
              <a:pPr algn="ctr"/>
              <a:r>
                <a:rPr lang="zh-CN" altLang="en-US" dirty="0">
                  <a:latin typeface="黑体" panose="02010609060101010101" pitchFamily="49" charset="-122"/>
                  <a:ea typeface="黑体" panose="02010609060101010101" pitchFamily="49" charset="-122"/>
                </a:rPr>
                <a:t>其余优化</a:t>
              </a:r>
            </a:p>
          </p:txBody>
        </p:sp>
      </p:grpSp>
      <p:cxnSp>
        <p:nvCxnSpPr>
          <p:cNvPr id="105" name="连接符: 肘形 104">
            <a:extLst>
              <a:ext uri="{FF2B5EF4-FFF2-40B4-BE49-F238E27FC236}">
                <a16:creationId xmlns:a16="http://schemas.microsoft.com/office/drawing/2014/main" id="{01CC5A40-E237-4DAD-87E5-C67E65F9EDF7}"/>
              </a:ext>
            </a:extLst>
          </p:cNvPr>
          <p:cNvCxnSpPr>
            <a:cxnSpLocks/>
            <a:stCxn id="44" idx="0"/>
            <a:endCxn id="64" idx="0"/>
          </p:cNvCxnSpPr>
          <p:nvPr/>
        </p:nvCxnSpPr>
        <p:spPr>
          <a:xfrm rot="16200000" flipV="1">
            <a:off x="6239490" y="1060211"/>
            <a:ext cx="152724" cy="1325609"/>
          </a:xfrm>
          <a:prstGeom prst="bentConnector3">
            <a:avLst>
              <a:gd name="adj1" fmla="val 429300"/>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cxnSp>
        <p:nvCxnSpPr>
          <p:cNvPr id="115" name="直接连接符 114">
            <a:extLst>
              <a:ext uri="{FF2B5EF4-FFF2-40B4-BE49-F238E27FC236}">
                <a16:creationId xmlns:a16="http://schemas.microsoft.com/office/drawing/2014/main" id="{0293539C-2713-414B-A24F-4B6B2E3FD2BB}"/>
              </a:ext>
            </a:extLst>
          </p:cNvPr>
          <p:cNvCxnSpPr>
            <a:cxnSpLocks/>
            <a:stCxn id="79" idx="3"/>
            <a:endCxn id="22" idx="2"/>
          </p:cNvCxnSpPr>
          <p:nvPr/>
        </p:nvCxnSpPr>
        <p:spPr>
          <a:xfrm flipV="1">
            <a:off x="1353741" y="2774417"/>
            <a:ext cx="1110103" cy="569885"/>
          </a:xfrm>
          <a:prstGeom prst="line">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16" name="直接连接符 115">
            <a:extLst>
              <a:ext uri="{FF2B5EF4-FFF2-40B4-BE49-F238E27FC236}">
                <a16:creationId xmlns:a16="http://schemas.microsoft.com/office/drawing/2014/main" id="{EF4870DD-897B-4EEF-ABCA-53343F86370C}"/>
              </a:ext>
            </a:extLst>
          </p:cNvPr>
          <p:cNvCxnSpPr>
            <a:cxnSpLocks/>
            <a:stCxn id="84" idx="3"/>
            <a:endCxn id="54" idx="2"/>
          </p:cNvCxnSpPr>
          <p:nvPr/>
        </p:nvCxnSpPr>
        <p:spPr>
          <a:xfrm flipV="1">
            <a:off x="3555932" y="2825520"/>
            <a:ext cx="503617" cy="531888"/>
          </a:xfrm>
          <a:prstGeom prst="line">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3" name="直接连接符 122">
            <a:extLst>
              <a:ext uri="{FF2B5EF4-FFF2-40B4-BE49-F238E27FC236}">
                <a16:creationId xmlns:a16="http://schemas.microsoft.com/office/drawing/2014/main" id="{BB18D56A-D91D-4652-901E-E05379FEA7E7}"/>
              </a:ext>
            </a:extLst>
          </p:cNvPr>
          <p:cNvCxnSpPr>
            <a:cxnSpLocks/>
            <a:stCxn id="64" idx="2"/>
            <a:endCxn id="90" idx="3"/>
          </p:cNvCxnSpPr>
          <p:nvPr/>
        </p:nvCxnSpPr>
        <p:spPr>
          <a:xfrm>
            <a:off x="5653047" y="2825520"/>
            <a:ext cx="48144" cy="490251"/>
          </a:xfrm>
          <a:prstGeom prst="line">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26" name="直接连接符 125">
            <a:extLst>
              <a:ext uri="{FF2B5EF4-FFF2-40B4-BE49-F238E27FC236}">
                <a16:creationId xmlns:a16="http://schemas.microsoft.com/office/drawing/2014/main" id="{A66360CF-A52A-43F8-AFAB-6FBD5121C9D8}"/>
              </a:ext>
            </a:extLst>
          </p:cNvPr>
          <p:cNvCxnSpPr>
            <a:cxnSpLocks/>
            <a:stCxn id="44" idx="2"/>
            <a:endCxn id="95" idx="3"/>
          </p:cNvCxnSpPr>
          <p:nvPr/>
        </p:nvCxnSpPr>
        <p:spPr>
          <a:xfrm>
            <a:off x="6978656" y="2634619"/>
            <a:ext cx="913746" cy="671773"/>
          </a:xfrm>
          <a:prstGeom prst="line">
            <a:avLst/>
          </a:prstGeom>
          <a:ln w="38100">
            <a:solidFill>
              <a:schemeClr val="accent1">
                <a:lumMod val="5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961960901"/>
      </p:ext>
    </p:extLst>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left)">
                                      <p:cBhvr>
                                        <p:cTn id="7" dur="500"/>
                                        <p:tgtEl>
                                          <p:spTgt spid="6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500"/>
                                        <p:tgtEl>
                                          <p:spTgt spid="8"/>
                                        </p:tgtEl>
                                      </p:cBhvr>
                                    </p:animEffect>
                                  </p:childTnLst>
                                </p:cTn>
                              </p:par>
                              <p:par>
                                <p:cTn id="12" presetID="22" presetClass="entr" presetSubtype="8" fill="hold" nodeType="with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wipe(left)">
                                      <p:cBhvr>
                                        <p:cTn id="14" dur="500"/>
                                        <p:tgtEl>
                                          <p:spTgt spid="20"/>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98"/>
                                        </p:tgtEl>
                                        <p:attrNameLst>
                                          <p:attrName>style.visibility</p:attrName>
                                        </p:attrNameLst>
                                      </p:cBhvr>
                                      <p:to>
                                        <p:strVal val="visible"/>
                                      </p:to>
                                    </p:set>
                                    <p:animEffect transition="in" filter="wipe(left)">
                                      <p:cBhvr>
                                        <p:cTn id="18" dur="500"/>
                                        <p:tgtEl>
                                          <p:spTgt spid="98"/>
                                        </p:tgtEl>
                                      </p:cBhvr>
                                    </p:animEffect>
                                  </p:childTnLst>
                                </p:cTn>
                              </p:par>
                              <p:par>
                                <p:cTn id="19" presetID="22" presetClass="entr" presetSubtype="8" fill="hold" nodeType="with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wipe(left)">
                                      <p:cBhvr>
                                        <p:cTn id="21" dur="500"/>
                                        <p:tgtEl>
                                          <p:spTgt spid="52"/>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wipe(left)">
                                      <p:cBhvr>
                                        <p:cTn id="25" dur="500"/>
                                        <p:tgtEl>
                                          <p:spTgt spid="100"/>
                                        </p:tgtEl>
                                      </p:cBhvr>
                                    </p:animEffect>
                                  </p:childTnLst>
                                </p:cTn>
                              </p:par>
                              <p:par>
                                <p:cTn id="26" presetID="22" presetClass="entr" presetSubtype="8" fill="hold" nodeType="withEffect">
                                  <p:stCondLst>
                                    <p:cond delay="0"/>
                                  </p:stCondLst>
                                  <p:childTnLst>
                                    <p:set>
                                      <p:cBhvr>
                                        <p:cTn id="27" dur="1" fill="hold">
                                          <p:stCondLst>
                                            <p:cond delay="0"/>
                                          </p:stCondLst>
                                        </p:cTn>
                                        <p:tgtEl>
                                          <p:spTgt spid="62"/>
                                        </p:tgtEl>
                                        <p:attrNameLst>
                                          <p:attrName>style.visibility</p:attrName>
                                        </p:attrNameLst>
                                      </p:cBhvr>
                                      <p:to>
                                        <p:strVal val="visible"/>
                                      </p:to>
                                    </p:set>
                                    <p:animEffect transition="in" filter="wipe(left)">
                                      <p:cBhvr>
                                        <p:cTn id="28" dur="500"/>
                                        <p:tgtEl>
                                          <p:spTgt spid="62"/>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wipe(left)">
                                      <p:cBhvr>
                                        <p:cTn id="32" dur="500"/>
                                        <p:tgtEl>
                                          <p:spTgt spid="102"/>
                                        </p:tgtEl>
                                      </p:cBhvr>
                                    </p:animEffect>
                                  </p:childTnLst>
                                </p:cTn>
                              </p:par>
                              <p:par>
                                <p:cTn id="33" presetID="22" presetClass="entr" presetSubtype="8" fill="hold"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wipe(left)">
                                      <p:cBhvr>
                                        <p:cTn id="35" dur="500"/>
                                        <p:tgtEl>
                                          <p:spTgt spid="39"/>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103"/>
                                        </p:tgtEl>
                                        <p:attrNameLst>
                                          <p:attrName>style.visibility</p:attrName>
                                        </p:attrNameLst>
                                      </p:cBhvr>
                                      <p:to>
                                        <p:strVal val="visible"/>
                                      </p:to>
                                    </p:set>
                                    <p:animEffect transition="in" filter="wipe(left)">
                                      <p:cBhvr>
                                        <p:cTn id="39" dur="500"/>
                                        <p:tgtEl>
                                          <p:spTgt spid="103"/>
                                        </p:tgtEl>
                                      </p:cBhvr>
                                    </p:animEffect>
                                  </p:childTnLst>
                                </p:cTn>
                              </p:par>
                              <p:par>
                                <p:cTn id="40" presetID="22" presetClass="entr" presetSubtype="2" fill="hold" nodeType="withEffect">
                                  <p:stCondLst>
                                    <p:cond delay="0"/>
                                  </p:stCondLst>
                                  <p:childTnLst>
                                    <p:set>
                                      <p:cBhvr>
                                        <p:cTn id="41" dur="1" fill="hold">
                                          <p:stCondLst>
                                            <p:cond delay="0"/>
                                          </p:stCondLst>
                                        </p:cTn>
                                        <p:tgtEl>
                                          <p:spTgt spid="105"/>
                                        </p:tgtEl>
                                        <p:attrNameLst>
                                          <p:attrName>style.visibility</p:attrName>
                                        </p:attrNameLst>
                                      </p:cBhvr>
                                      <p:to>
                                        <p:strVal val="visible"/>
                                      </p:to>
                                    </p:set>
                                    <p:animEffect transition="in" filter="wipe(right)">
                                      <p:cBhvr>
                                        <p:cTn id="42" dur="500"/>
                                        <p:tgtEl>
                                          <p:spTgt spid="105"/>
                                        </p:tgtEl>
                                      </p:cBhvr>
                                    </p:animEffect>
                                  </p:childTnLst>
                                </p:cTn>
                              </p:par>
                              <p:par>
                                <p:cTn id="43" presetID="22" presetClass="entr" presetSubtype="8" fill="hold" nodeType="withEffect">
                                  <p:stCondLst>
                                    <p:cond delay="0"/>
                                  </p:stCondLst>
                                  <p:childTnLst>
                                    <p:set>
                                      <p:cBhvr>
                                        <p:cTn id="44" dur="1" fill="hold">
                                          <p:stCondLst>
                                            <p:cond delay="0"/>
                                          </p:stCondLst>
                                        </p:cTn>
                                        <p:tgtEl>
                                          <p:spTgt spid="72"/>
                                        </p:tgtEl>
                                        <p:attrNameLst>
                                          <p:attrName>style.visibility</p:attrName>
                                        </p:attrNameLst>
                                      </p:cBhvr>
                                      <p:to>
                                        <p:strVal val="visible"/>
                                      </p:to>
                                    </p:set>
                                    <p:animEffect transition="in" filter="wipe(left)">
                                      <p:cBhvr>
                                        <p:cTn id="45" dur="500"/>
                                        <p:tgtEl>
                                          <p:spTgt spid="72"/>
                                        </p:tgtEl>
                                      </p:cBhvr>
                                    </p:animEffect>
                                  </p:childTnLst>
                                </p:cTn>
                              </p:par>
                            </p:childTnLst>
                          </p:cTn>
                        </p:par>
                        <p:par>
                          <p:cTn id="46" fill="hold">
                            <p:stCondLst>
                              <p:cond delay="3000"/>
                            </p:stCondLst>
                            <p:childTnLst>
                              <p:par>
                                <p:cTn id="47" presetID="22" presetClass="entr" presetSubtype="1" fill="hold" nodeType="afterEffect">
                                  <p:stCondLst>
                                    <p:cond delay="0"/>
                                  </p:stCondLst>
                                  <p:childTnLst>
                                    <p:set>
                                      <p:cBhvr>
                                        <p:cTn id="48" dur="1" fill="hold">
                                          <p:stCondLst>
                                            <p:cond delay="0"/>
                                          </p:stCondLst>
                                        </p:cTn>
                                        <p:tgtEl>
                                          <p:spTgt spid="115"/>
                                        </p:tgtEl>
                                        <p:attrNameLst>
                                          <p:attrName>style.visibility</p:attrName>
                                        </p:attrNameLst>
                                      </p:cBhvr>
                                      <p:to>
                                        <p:strVal val="visible"/>
                                      </p:to>
                                    </p:set>
                                    <p:animEffect transition="in" filter="wipe(up)">
                                      <p:cBhvr>
                                        <p:cTn id="49" dur="500"/>
                                        <p:tgtEl>
                                          <p:spTgt spid="115"/>
                                        </p:tgtEl>
                                      </p:cBhvr>
                                    </p:animEffect>
                                  </p:childTnLst>
                                </p:cTn>
                              </p:par>
                              <p:par>
                                <p:cTn id="50" presetID="22" presetClass="entr" presetSubtype="1" fill="hold" nodeType="withEffect">
                                  <p:stCondLst>
                                    <p:cond delay="0"/>
                                  </p:stCondLst>
                                  <p:childTnLst>
                                    <p:set>
                                      <p:cBhvr>
                                        <p:cTn id="51" dur="1" fill="hold">
                                          <p:stCondLst>
                                            <p:cond delay="0"/>
                                          </p:stCondLst>
                                        </p:cTn>
                                        <p:tgtEl>
                                          <p:spTgt spid="116"/>
                                        </p:tgtEl>
                                        <p:attrNameLst>
                                          <p:attrName>style.visibility</p:attrName>
                                        </p:attrNameLst>
                                      </p:cBhvr>
                                      <p:to>
                                        <p:strVal val="visible"/>
                                      </p:to>
                                    </p:set>
                                    <p:animEffect transition="in" filter="wipe(up)">
                                      <p:cBhvr>
                                        <p:cTn id="52" dur="500"/>
                                        <p:tgtEl>
                                          <p:spTgt spid="116"/>
                                        </p:tgtEl>
                                      </p:cBhvr>
                                    </p:animEffect>
                                  </p:childTnLst>
                                </p:cTn>
                              </p:par>
                              <p:par>
                                <p:cTn id="53" presetID="22" presetClass="entr" presetSubtype="1" fill="hold" nodeType="withEffect">
                                  <p:stCondLst>
                                    <p:cond delay="0"/>
                                  </p:stCondLst>
                                  <p:childTnLst>
                                    <p:set>
                                      <p:cBhvr>
                                        <p:cTn id="54" dur="1" fill="hold">
                                          <p:stCondLst>
                                            <p:cond delay="0"/>
                                          </p:stCondLst>
                                        </p:cTn>
                                        <p:tgtEl>
                                          <p:spTgt spid="123"/>
                                        </p:tgtEl>
                                        <p:attrNameLst>
                                          <p:attrName>style.visibility</p:attrName>
                                        </p:attrNameLst>
                                      </p:cBhvr>
                                      <p:to>
                                        <p:strVal val="visible"/>
                                      </p:to>
                                    </p:set>
                                    <p:animEffect transition="in" filter="wipe(up)">
                                      <p:cBhvr>
                                        <p:cTn id="55" dur="500"/>
                                        <p:tgtEl>
                                          <p:spTgt spid="123"/>
                                        </p:tgtEl>
                                      </p:cBhvr>
                                    </p:animEffect>
                                  </p:childTnLst>
                                </p:cTn>
                              </p:par>
                              <p:par>
                                <p:cTn id="56" presetID="22" presetClass="entr" presetSubtype="1" fill="hold" nodeType="withEffect">
                                  <p:stCondLst>
                                    <p:cond delay="0"/>
                                  </p:stCondLst>
                                  <p:childTnLst>
                                    <p:set>
                                      <p:cBhvr>
                                        <p:cTn id="57" dur="1" fill="hold">
                                          <p:stCondLst>
                                            <p:cond delay="0"/>
                                          </p:stCondLst>
                                        </p:cTn>
                                        <p:tgtEl>
                                          <p:spTgt spid="126"/>
                                        </p:tgtEl>
                                        <p:attrNameLst>
                                          <p:attrName>style.visibility</p:attrName>
                                        </p:attrNameLst>
                                      </p:cBhvr>
                                      <p:to>
                                        <p:strVal val="visible"/>
                                      </p:to>
                                    </p:set>
                                    <p:animEffect transition="in" filter="wipe(up)">
                                      <p:cBhvr>
                                        <p:cTn id="58" dur="500"/>
                                        <p:tgtEl>
                                          <p:spTgt spid="126"/>
                                        </p:tgtEl>
                                      </p:cBhvr>
                                    </p:animEffect>
                                  </p:childTnLst>
                                </p:cTn>
                              </p:par>
                            </p:childTnLst>
                          </p:cTn>
                        </p:par>
                        <p:par>
                          <p:cTn id="59" fill="hold">
                            <p:stCondLst>
                              <p:cond delay="3500"/>
                            </p:stCondLst>
                            <p:childTnLst>
                              <p:par>
                                <p:cTn id="60" presetID="10" presetClass="entr" presetSubtype="0" fill="hold" nodeType="afterEffect">
                                  <p:stCondLst>
                                    <p:cond delay="0"/>
                                  </p:stCondLst>
                                  <p:childTnLst>
                                    <p:set>
                                      <p:cBhvr>
                                        <p:cTn id="61" dur="1" fill="hold">
                                          <p:stCondLst>
                                            <p:cond delay="0"/>
                                          </p:stCondLst>
                                        </p:cTn>
                                        <p:tgtEl>
                                          <p:spTgt spid="77"/>
                                        </p:tgtEl>
                                        <p:attrNameLst>
                                          <p:attrName>style.visibility</p:attrName>
                                        </p:attrNameLst>
                                      </p:cBhvr>
                                      <p:to>
                                        <p:strVal val="visible"/>
                                      </p:to>
                                    </p:set>
                                    <p:animEffect transition="in" filter="fade">
                                      <p:cBhvr>
                                        <p:cTn id="62" dur="500"/>
                                        <p:tgtEl>
                                          <p:spTgt spid="77"/>
                                        </p:tgtEl>
                                      </p:cBhvr>
                                    </p:animEffect>
                                  </p:childTnLst>
                                </p:cTn>
                              </p:par>
                              <p:par>
                                <p:cTn id="63" presetID="10" presetClass="entr" presetSubtype="0" fill="hold" nodeType="withEffect">
                                  <p:stCondLst>
                                    <p:cond delay="0"/>
                                  </p:stCondLst>
                                  <p:childTnLst>
                                    <p:set>
                                      <p:cBhvr>
                                        <p:cTn id="64" dur="1" fill="hold">
                                          <p:stCondLst>
                                            <p:cond delay="0"/>
                                          </p:stCondLst>
                                        </p:cTn>
                                        <p:tgtEl>
                                          <p:spTgt spid="82"/>
                                        </p:tgtEl>
                                        <p:attrNameLst>
                                          <p:attrName>style.visibility</p:attrName>
                                        </p:attrNameLst>
                                      </p:cBhvr>
                                      <p:to>
                                        <p:strVal val="visible"/>
                                      </p:to>
                                    </p:set>
                                    <p:animEffect transition="in" filter="fade">
                                      <p:cBhvr>
                                        <p:cTn id="65" dur="500"/>
                                        <p:tgtEl>
                                          <p:spTgt spid="82"/>
                                        </p:tgtEl>
                                      </p:cBhvr>
                                    </p:animEffect>
                                  </p:childTnLst>
                                </p:cTn>
                              </p:par>
                              <p:par>
                                <p:cTn id="66" presetID="10" presetClass="entr" presetSubtype="0" fill="hold" nodeType="withEffect">
                                  <p:stCondLst>
                                    <p:cond delay="0"/>
                                  </p:stCondLst>
                                  <p:childTnLst>
                                    <p:set>
                                      <p:cBhvr>
                                        <p:cTn id="67" dur="1" fill="hold">
                                          <p:stCondLst>
                                            <p:cond delay="0"/>
                                          </p:stCondLst>
                                        </p:cTn>
                                        <p:tgtEl>
                                          <p:spTgt spid="88"/>
                                        </p:tgtEl>
                                        <p:attrNameLst>
                                          <p:attrName>style.visibility</p:attrName>
                                        </p:attrNameLst>
                                      </p:cBhvr>
                                      <p:to>
                                        <p:strVal val="visible"/>
                                      </p:to>
                                    </p:set>
                                    <p:animEffect transition="in" filter="fade">
                                      <p:cBhvr>
                                        <p:cTn id="68" dur="500"/>
                                        <p:tgtEl>
                                          <p:spTgt spid="88"/>
                                        </p:tgtEl>
                                      </p:cBhvr>
                                    </p:animEffect>
                                  </p:childTnLst>
                                </p:cTn>
                              </p:par>
                              <p:par>
                                <p:cTn id="69" presetID="10" presetClass="entr" presetSubtype="0" fill="hold" nodeType="withEffect">
                                  <p:stCondLst>
                                    <p:cond delay="0"/>
                                  </p:stCondLst>
                                  <p:childTnLst>
                                    <p:set>
                                      <p:cBhvr>
                                        <p:cTn id="70" dur="1" fill="hold">
                                          <p:stCondLst>
                                            <p:cond delay="0"/>
                                          </p:stCondLst>
                                        </p:cTn>
                                        <p:tgtEl>
                                          <p:spTgt spid="93"/>
                                        </p:tgtEl>
                                        <p:attrNameLst>
                                          <p:attrName>style.visibility</p:attrName>
                                        </p:attrNameLst>
                                      </p:cBhvr>
                                      <p:to>
                                        <p:strVal val="visible"/>
                                      </p:to>
                                    </p:set>
                                    <p:animEffect transition="in" filter="fade">
                                      <p:cBhvr>
                                        <p:cTn id="71"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1770522" y="2023569"/>
            <a:ext cx="1870428" cy="1870428"/>
            <a:chOff x="304800" y="673100"/>
            <a:chExt cx="4000500" cy="4000500"/>
          </a:xfrm>
          <a:effectLst>
            <a:outerShdw blurRad="444500" dist="254000" dir="8100000" algn="tr" rotWithShape="0">
              <a:prstClr val="black">
                <a:alpha val="50000"/>
              </a:prstClr>
            </a:outerShdw>
          </a:effectLst>
        </p:grpSpPr>
        <p:sp>
          <p:nvSpPr>
            <p:cNvPr id="35" name="同心圆 3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椭圆 3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椭圆 36"/>
          <p:cNvSpPr/>
          <p:nvPr/>
        </p:nvSpPr>
        <p:spPr>
          <a:xfrm>
            <a:off x="900880" y="1845357"/>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3778083" y="4253049"/>
            <a:ext cx="301060" cy="301060"/>
            <a:chOff x="304800" y="673100"/>
            <a:chExt cx="4000500" cy="4000500"/>
          </a:xfrm>
          <a:effectLst>
            <a:outerShdw blurRad="381000" dist="152400" dir="8100000" algn="tr" rotWithShape="0">
              <a:prstClr val="black">
                <a:alpha val="70000"/>
              </a:prstClr>
            </a:outerShdw>
          </a:effectLst>
        </p:grpSpPr>
        <p:sp>
          <p:nvSpPr>
            <p:cNvPr id="39" name="同心圆 3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椭圆 39"/>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1" name="组合 40"/>
          <p:cNvGrpSpPr/>
          <p:nvPr/>
        </p:nvGrpSpPr>
        <p:grpSpPr>
          <a:xfrm>
            <a:off x="4287522" y="1644017"/>
            <a:ext cx="623903" cy="623903"/>
            <a:chOff x="304800" y="673100"/>
            <a:chExt cx="4000500" cy="4000500"/>
          </a:xfrm>
          <a:effectLst>
            <a:outerShdw blurRad="317500" dist="190500" dir="8100000" algn="tr" rotWithShape="0">
              <a:prstClr val="black">
                <a:alpha val="50000"/>
              </a:prstClr>
            </a:outerShdw>
          </a:effectLst>
        </p:grpSpPr>
        <p:sp>
          <p:nvSpPr>
            <p:cNvPr id="42"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 name="椭圆 42"/>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椭圆 43"/>
          <p:cNvSpPr/>
          <p:nvPr/>
        </p:nvSpPr>
        <p:spPr>
          <a:xfrm>
            <a:off x="3840360" y="2191154"/>
            <a:ext cx="274777" cy="274777"/>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44"/>
          <p:cNvSpPr txBox="1"/>
          <p:nvPr/>
        </p:nvSpPr>
        <p:spPr>
          <a:xfrm>
            <a:off x="1894270" y="2805088"/>
            <a:ext cx="1661032" cy="369332"/>
          </a:xfrm>
          <a:prstGeom prst="rect">
            <a:avLst/>
          </a:prstGeom>
          <a:noFill/>
          <a:effectLst/>
        </p:spPr>
        <p:txBody>
          <a:bodyPr wrap="none" rtlCol="0">
            <a:spAutoFit/>
          </a:bodyPr>
          <a:lstStyle/>
          <a:p>
            <a:r>
              <a:rPr lang="en-US" altLang="zh-CN" dirty="0">
                <a:solidFill>
                  <a:srgbClr val="C00000"/>
                </a:solidFill>
                <a:latin typeface="Earth" pitchFamily="34" charset="0"/>
                <a:ea typeface="造字工房俊雅锐宋体验版常规体" pitchFamily="50" charset="-122"/>
              </a:rPr>
              <a:t>THANKS</a:t>
            </a:r>
            <a:endParaRPr lang="zh-CN" altLang="en-US" dirty="0">
              <a:solidFill>
                <a:srgbClr val="C00000"/>
              </a:solidFill>
              <a:latin typeface="Earth" pitchFamily="34" charset="0"/>
              <a:ea typeface="造字工房俊雅锐宋体验版常规体" pitchFamily="50" charset="-122"/>
            </a:endParaRPr>
          </a:p>
        </p:txBody>
      </p:sp>
      <p:sp>
        <p:nvSpPr>
          <p:cNvPr id="46" name="椭圆 45"/>
          <p:cNvSpPr/>
          <p:nvPr/>
        </p:nvSpPr>
        <p:spPr>
          <a:xfrm>
            <a:off x="1988603" y="4064741"/>
            <a:ext cx="677676" cy="677676"/>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组合 46"/>
          <p:cNvGrpSpPr/>
          <p:nvPr/>
        </p:nvGrpSpPr>
        <p:grpSpPr>
          <a:xfrm>
            <a:off x="2853355" y="4156302"/>
            <a:ext cx="219777" cy="219777"/>
            <a:chOff x="304800" y="673100"/>
            <a:chExt cx="4000500" cy="4000500"/>
          </a:xfrm>
          <a:effectLst>
            <a:outerShdw blurRad="381000" dist="152400" dir="8100000" algn="tr" rotWithShape="0">
              <a:prstClr val="black">
                <a:alpha val="70000"/>
              </a:prstClr>
            </a:outerShdw>
          </a:effectLst>
        </p:grpSpPr>
        <p:sp>
          <p:nvSpPr>
            <p:cNvPr id="48"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9" name="椭圆 4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950252" y="4472274"/>
            <a:ext cx="287919" cy="287919"/>
            <a:chOff x="304800" y="673100"/>
            <a:chExt cx="4000500" cy="4000500"/>
          </a:xfrm>
          <a:effectLst>
            <a:outerShdw blurRad="381000" dist="152400" dir="8100000" algn="tr" rotWithShape="0">
              <a:prstClr val="black">
                <a:alpha val="70000"/>
              </a:prstClr>
            </a:outerShdw>
          </a:effectLst>
        </p:grpSpPr>
        <p:sp>
          <p:nvSpPr>
            <p:cNvPr id="51"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2" name="椭圆 51"/>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椭圆 52"/>
          <p:cNvSpPr/>
          <p:nvPr/>
        </p:nvSpPr>
        <p:spPr>
          <a:xfrm>
            <a:off x="4437991" y="4378338"/>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681906" y="2886405"/>
            <a:ext cx="824609" cy="824609"/>
            <a:chOff x="304800" y="673100"/>
            <a:chExt cx="4000500" cy="4000500"/>
          </a:xfrm>
          <a:effectLst>
            <a:outerShdw blurRad="317500" dist="190500" dir="8100000" algn="tr" rotWithShape="0">
              <a:prstClr val="black">
                <a:alpha val="50000"/>
              </a:prstClr>
            </a:outerShdw>
          </a:effectLst>
        </p:grpSpPr>
        <p:sp>
          <p:nvSpPr>
            <p:cNvPr id="55"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椭圆 5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7" name="椭圆 56"/>
          <p:cNvSpPr/>
          <p:nvPr/>
        </p:nvSpPr>
        <p:spPr>
          <a:xfrm>
            <a:off x="4175759" y="3266216"/>
            <a:ext cx="401213" cy="401213"/>
          </a:xfrm>
          <a:prstGeom prst="ellipse">
            <a:avLst/>
          </a:prstGeom>
          <a:solidFill>
            <a:schemeClr val="tx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2517608" y="1757001"/>
            <a:ext cx="137389" cy="137389"/>
          </a:xfrm>
          <a:prstGeom prst="ellipse">
            <a:avLst/>
          </a:prstGeom>
          <a:solidFill>
            <a:schemeClr val="tx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TextBox 62"/>
          <p:cNvSpPr txBox="1"/>
          <p:nvPr/>
        </p:nvSpPr>
        <p:spPr>
          <a:xfrm>
            <a:off x="10609990" y="6382589"/>
            <a:ext cx="877163" cy="369332"/>
          </a:xfrm>
          <a:prstGeom prst="rect">
            <a:avLst/>
          </a:prstGeom>
          <a:noFill/>
        </p:spPr>
        <p:txBody>
          <a:bodyPr wrap="none" rtlCol="0">
            <a:spAutoFit/>
          </a:bodyPr>
          <a:lstStyle/>
          <a:p>
            <a:r>
              <a:rPr lang="zh-CN" altLang="en-US" dirty="0"/>
              <a:t>延时符</a:t>
            </a:r>
          </a:p>
        </p:txBody>
      </p:sp>
      <p:sp>
        <p:nvSpPr>
          <p:cNvPr id="58" name="TextBox 56">
            <a:extLst>
              <a:ext uri="{FF2B5EF4-FFF2-40B4-BE49-F238E27FC236}">
                <a16:creationId xmlns:a16="http://schemas.microsoft.com/office/drawing/2014/main" id="{19071DEB-BD06-4422-A8FC-1300354CEC63}"/>
              </a:ext>
            </a:extLst>
          </p:cNvPr>
          <p:cNvSpPr txBox="1"/>
          <p:nvPr/>
        </p:nvSpPr>
        <p:spPr>
          <a:xfrm>
            <a:off x="6972645" y="3950666"/>
            <a:ext cx="1901405" cy="969496"/>
          </a:xfrm>
          <a:prstGeom prst="rect">
            <a:avLst/>
          </a:prstGeom>
          <a:noFill/>
        </p:spPr>
        <p:txBody>
          <a:bodyPr wrap="square" rtlCol="0">
            <a:spAutoFit/>
          </a:bodyPr>
          <a:lstStyle/>
          <a:p>
            <a:r>
              <a:rPr lang="en-US" altLang="zh-CN" sz="1600" dirty="0" err="1">
                <a:latin typeface="楷体" panose="02010609060101010101" pitchFamily="49" charset="-122"/>
                <a:ea typeface="楷体" panose="02010609060101010101" pitchFamily="49" charset="-122"/>
              </a:rPr>
              <a:t>HeapOverflow</a:t>
            </a:r>
            <a:r>
              <a:rPr lang="zh-CN" altLang="en-US" sz="1600" dirty="0">
                <a:latin typeface="楷体" panose="02010609060101010101" pitchFamily="49" charset="-122"/>
                <a:ea typeface="楷体" panose="02010609060101010101" pitchFamily="49" charset="-122"/>
              </a:rPr>
              <a:t>组：</a:t>
            </a:r>
            <a:endParaRPr lang="en-US" altLang="zh-CN" sz="1600" dirty="0">
              <a:latin typeface="楷体" panose="02010609060101010101" pitchFamily="49" charset="-122"/>
              <a:ea typeface="楷体" panose="02010609060101010101" pitchFamily="49" charset="-122"/>
            </a:endParaRPr>
          </a:p>
          <a:p>
            <a:pPr algn="r"/>
            <a:endParaRPr lang="en-US" altLang="zh-CN" sz="800" dirty="0">
              <a:latin typeface="楷体" panose="02010609060101010101" pitchFamily="49" charset="-122"/>
              <a:ea typeface="楷体" panose="02010609060101010101" pitchFamily="49" charset="-122"/>
            </a:endParaRPr>
          </a:p>
          <a:p>
            <a:pPr algn="r"/>
            <a:r>
              <a:rPr lang="zh-CN" altLang="en-US" sz="1600" dirty="0">
                <a:latin typeface="楷体" panose="02010609060101010101" pitchFamily="49" charset="-122"/>
                <a:ea typeface="楷体" panose="02010609060101010101" pitchFamily="49" charset="-122"/>
              </a:rPr>
              <a:t>何泽欣</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开聚实</a:t>
            </a:r>
            <a:endParaRPr lang="en-US" altLang="zh-CN" sz="1600" dirty="0">
              <a:latin typeface="楷体" panose="02010609060101010101" pitchFamily="49" charset="-122"/>
              <a:ea typeface="楷体" panose="02010609060101010101" pitchFamily="49" charset="-122"/>
            </a:endParaRPr>
          </a:p>
          <a:p>
            <a:pPr algn="r"/>
            <a:r>
              <a:rPr lang="zh-CN" altLang="en-US" sz="1600" dirty="0">
                <a:latin typeface="楷体" panose="02010609060101010101" pitchFamily="49" charset="-122"/>
                <a:ea typeface="楷体" panose="02010609060101010101" pitchFamily="49" charset="-122"/>
              </a:rPr>
              <a:t>李明昕</a:t>
            </a:r>
            <a:r>
              <a:rPr lang="en-US" altLang="zh-CN" sz="1600" dirty="0">
                <a:latin typeface="楷体" panose="02010609060101010101" pitchFamily="49" charset="-122"/>
                <a:ea typeface="楷体" panose="02010609060101010101" pitchFamily="49" charset="-122"/>
              </a:rPr>
              <a:t> </a:t>
            </a:r>
            <a:r>
              <a:rPr lang="zh-CN" altLang="en-US" sz="1600" dirty="0">
                <a:latin typeface="楷体" panose="02010609060101010101" pitchFamily="49" charset="-122"/>
                <a:ea typeface="楷体" panose="02010609060101010101" pitchFamily="49" charset="-122"/>
              </a:rPr>
              <a:t>邓新宇</a:t>
            </a:r>
          </a:p>
        </p:txBody>
      </p:sp>
      <p:sp>
        <p:nvSpPr>
          <p:cNvPr id="2" name="文本框 1">
            <a:extLst>
              <a:ext uri="{FF2B5EF4-FFF2-40B4-BE49-F238E27FC236}">
                <a16:creationId xmlns:a16="http://schemas.microsoft.com/office/drawing/2014/main" id="{EAFD7306-E58F-41CB-BFC8-D2ED4FE37E86}"/>
              </a:ext>
            </a:extLst>
          </p:cNvPr>
          <p:cNvSpPr txBox="1"/>
          <p:nvPr/>
        </p:nvSpPr>
        <p:spPr>
          <a:xfrm>
            <a:off x="5313723" y="968931"/>
            <a:ext cx="3872014" cy="2785378"/>
          </a:xfrm>
          <a:prstGeom prst="rect">
            <a:avLst/>
          </a:prstGeom>
          <a:noFill/>
        </p:spPr>
        <p:txBody>
          <a:bodyPr wrap="square" rtlCol="0">
            <a:spAutoFit/>
          </a:bodyPr>
          <a:lstStyle/>
          <a:p>
            <a:pPr fontAlgn="auto">
              <a:spcAft>
                <a:spcPts val="600"/>
              </a:spcAft>
            </a:pPr>
            <a:r>
              <a:rPr lang="en-US" altLang="zh-CN" sz="2400" b="1" dirty="0"/>
              <a:t>Reference</a:t>
            </a:r>
          </a:p>
          <a:p>
            <a:pPr marL="285750" indent="-285750" fontAlgn="auto">
              <a:spcAft>
                <a:spcPts val="600"/>
              </a:spcAft>
              <a:buFont typeface="Arial" panose="020B0604020202020204" pitchFamily="34" charset="0"/>
              <a:buChar char="•"/>
            </a:pPr>
            <a:r>
              <a:rPr lang="en-US" altLang="zh-CN" sz="1400" dirty="0">
                <a:solidFill>
                  <a:schemeClr val="tx1">
                    <a:lumMod val="65000"/>
                    <a:lumOff val="35000"/>
                  </a:schemeClr>
                </a:solidFill>
              </a:rPr>
              <a:t>Attention is All You Need</a:t>
            </a:r>
          </a:p>
          <a:p>
            <a:pPr marL="285750" indent="-285750" fontAlgn="auto">
              <a:spcAft>
                <a:spcPts val="600"/>
              </a:spcAft>
              <a:buFont typeface="Arial" panose="020B0604020202020204" pitchFamily="34" charset="0"/>
              <a:buChar char="•"/>
            </a:pPr>
            <a:r>
              <a:rPr lang="en-US" altLang="zh-CN" sz="1400" dirty="0">
                <a:solidFill>
                  <a:schemeClr val="tx1">
                    <a:lumMod val="65000"/>
                    <a:lumOff val="35000"/>
                  </a:schemeClr>
                </a:solidFill>
              </a:rPr>
              <a:t>BERT: Pre-training of Deep Bidirectional Transformers for Language Understanding</a:t>
            </a:r>
          </a:p>
          <a:p>
            <a:pPr marL="285750" indent="-285750" fontAlgn="auto">
              <a:spcAft>
                <a:spcPts val="600"/>
              </a:spcAft>
              <a:buFont typeface="Arial" panose="020B0604020202020204" pitchFamily="34" charset="0"/>
              <a:buChar char="•"/>
            </a:pPr>
            <a:r>
              <a:rPr lang="en-US" altLang="zh-CN" sz="1400" dirty="0" err="1">
                <a:solidFill>
                  <a:schemeClr val="tx1">
                    <a:lumMod val="65000"/>
                    <a:lumOff val="35000"/>
                  </a:schemeClr>
                </a:solidFill>
              </a:rPr>
              <a:t>BiLSTM</a:t>
            </a:r>
            <a:r>
              <a:rPr lang="zh-CN" altLang="en-US" sz="1400" dirty="0">
                <a:solidFill>
                  <a:schemeClr val="tx1">
                    <a:lumMod val="65000"/>
                    <a:lumOff val="35000"/>
                  </a:schemeClr>
                </a:solidFill>
              </a:rPr>
              <a:t>介绍及代码实现 </a:t>
            </a:r>
            <a:r>
              <a:rPr lang="en-US" altLang="zh-CN" sz="1400" dirty="0">
                <a:solidFill>
                  <a:schemeClr val="tx1">
                    <a:lumMod val="65000"/>
                    <a:lumOff val="35000"/>
                  </a:schemeClr>
                </a:solidFill>
              </a:rPr>
              <a:t>https://www.jiqizhixin.com/articles/2018-10-24-13</a:t>
            </a:r>
          </a:p>
          <a:p>
            <a:pPr marL="285750" indent="-285750" fontAlgn="auto">
              <a:spcAft>
                <a:spcPts val="600"/>
              </a:spcAft>
              <a:buFont typeface="Arial" panose="020B0604020202020204" pitchFamily="34" charset="0"/>
              <a:buChar char="•"/>
            </a:pPr>
            <a:r>
              <a:rPr lang="en-US" altLang="zh-CN" sz="1400" dirty="0">
                <a:solidFill>
                  <a:schemeClr val="tx1">
                    <a:lumMod val="65000"/>
                    <a:lumOff val="35000"/>
                  </a:schemeClr>
                </a:solidFill>
              </a:rPr>
              <a:t>An Introduction to Conditional Random Fields</a:t>
            </a:r>
          </a:p>
          <a:p>
            <a:pPr marL="285750" indent="-285750" fontAlgn="auto">
              <a:spcAft>
                <a:spcPts val="600"/>
              </a:spcAft>
              <a:buFont typeface="Arial" panose="020B0604020202020204" pitchFamily="34" charset="0"/>
              <a:buChar char="•"/>
            </a:pPr>
            <a:r>
              <a:rPr lang="en-US" altLang="zh-CN" sz="1400" dirty="0">
                <a:solidFill>
                  <a:schemeClr val="tx1">
                    <a:lumMod val="65000"/>
                    <a:lumOff val="35000"/>
                  </a:schemeClr>
                </a:solidFill>
              </a:rPr>
              <a:t>Classical Probabilistic Models and Conditional Random Fields</a:t>
            </a:r>
            <a:endParaRPr lang="zh-CN" altLang="en-US" sz="1400" dirty="0">
              <a:solidFill>
                <a:schemeClr val="tx1">
                  <a:lumMod val="65000"/>
                  <a:lumOff val="35000"/>
                </a:schemeClr>
              </a:solidFill>
            </a:endParaRPr>
          </a:p>
        </p:txBody>
      </p:sp>
    </p:spTree>
    <p:custDataLst>
      <p:tags r:id="rId1"/>
    </p:custDataLst>
    <p:extLst>
      <p:ext uri="{BB962C8B-B14F-4D97-AF65-F5344CB8AC3E}">
        <p14:creationId xmlns:p14="http://schemas.microsoft.com/office/powerpoint/2010/main" val="634171525"/>
      </p:ext>
    </p:extLst>
  </p:cSld>
  <p:clrMapOvr>
    <a:masterClrMapping/>
  </p:clrMapOvr>
  <mc:AlternateContent xmlns:mc="http://schemas.openxmlformats.org/markup-compatibility/2006">
    <mc:Choice xmlns:p14="http://schemas.microsoft.com/office/powerpoint/2010/main" Requires="p14">
      <p:transition spd="med">
        <p14:prism/>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400"/>
                                  </p:stCondLst>
                                  <p:childTnLst>
                                    <p:set>
                                      <p:cBhvr>
                                        <p:cTn id="6" dur="1" fill="hold">
                                          <p:stCondLst>
                                            <p:cond delay="0"/>
                                          </p:stCondLst>
                                        </p:cTn>
                                        <p:tgtEl>
                                          <p:spTgt spid="34"/>
                                        </p:tgtEl>
                                        <p:attrNameLst>
                                          <p:attrName>style.visibility</p:attrName>
                                        </p:attrNameLst>
                                      </p:cBhvr>
                                      <p:to>
                                        <p:strVal val="visible"/>
                                      </p:to>
                                    </p:set>
                                  </p:childTnLst>
                                </p:cTn>
                              </p:par>
                              <p:par>
                                <p:cTn id="7" presetID="53" presetClass="entr" presetSubtype="16" fill="hold" nodeType="withEffect">
                                  <p:stCondLst>
                                    <p:cond delay="400"/>
                                  </p:stCondLst>
                                  <p:childTnLst>
                                    <p:set>
                                      <p:cBhvr>
                                        <p:cTn id="8" dur="1" fill="hold">
                                          <p:stCondLst>
                                            <p:cond delay="0"/>
                                          </p:stCondLst>
                                        </p:cTn>
                                        <p:tgtEl>
                                          <p:spTgt spid="34"/>
                                        </p:tgtEl>
                                        <p:attrNameLst>
                                          <p:attrName>style.visibility</p:attrName>
                                        </p:attrNameLst>
                                      </p:cBhvr>
                                      <p:to>
                                        <p:strVal val="visible"/>
                                      </p:to>
                                    </p:set>
                                    <p:anim calcmode="lin" valueType="num">
                                      <p:cBhvr>
                                        <p:cTn id="9" dur="1000" fill="hold"/>
                                        <p:tgtEl>
                                          <p:spTgt spid="34"/>
                                        </p:tgtEl>
                                        <p:attrNameLst>
                                          <p:attrName>ppt_w</p:attrName>
                                        </p:attrNameLst>
                                      </p:cBhvr>
                                      <p:tavLst>
                                        <p:tav tm="0">
                                          <p:val>
                                            <p:fltVal val="0"/>
                                          </p:val>
                                        </p:tav>
                                        <p:tav tm="100000">
                                          <p:val>
                                            <p:strVal val="#ppt_w"/>
                                          </p:val>
                                        </p:tav>
                                      </p:tavLst>
                                    </p:anim>
                                    <p:anim calcmode="lin" valueType="num">
                                      <p:cBhvr>
                                        <p:cTn id="10" dur="1000" fill="hold"/>
                                        <p:tgtEl>
                                          <p:spTgt spid="34"/>
                                        </p:tgtEl>
                                        <p:attrNameLst>
                                          <p:attrName>ppt_h</p:attrName>
                                        </p:attrNameLst>
                                      </p:cBhvr>
                                      <p:tavLst>
                                        <p:tav tm="0">
                                          <p:val>
                                            <p:fltVal val="0"/>
                                          </p:val>
                                        </p:tav>
                                        <p:tav tm="100000">
                                          <p:val>
                                            <p:strVal val="#ppt_h"/>
                                          </p:val>
                                        </p:tav>
                                      </p:tavLst>
                                    </p:anim>
                                    <p:animEffect transition="in" filter="fade">
                                      <p:cBhvr>
                                        <p:cTn id="11" dur="1000"/>
                                        <p:tgtEl>
                                          <p:spTgt spid="34"/>
                                        </p:tgtEl>
                                      </p:cBhvr>
                                    </p:animEffect>
                                  </p:childTnLst>
                                </p:cTn>
                              </p:par>
                              <p:par>
                                <p:cTn id="12" presetID="64" presetClass="path" presetSubtype="0" fill="hold" nodeType="withEffect">
                                  <p:stCondLst>
                                    <p:cond delay="400"/>
                                  </p:stCondLst>
                                  <p:childTnLst>
                                    <p:animMotion origin="layout" path="M -3.33333E-6 1.35802E-6 L 0.38872 0.84352 " pathEditMode="relative" rAng="0" ptsTypes="AA">
                                      <p:cBhvr>
                                        <p:cTn id="13" dur="1000" spd="-100000" fill="hold"/>
                                        <p:tgtEl>
                                          <p:spTgt spid="34"/>
                                        </p:tgtEl>
                                        <p:attrNameLst>
                                          <p:attrName>ppt_x</p:attrName>
                                          <p:attrName>ppt_y</p:attrName>
                                        </p:attrNameLst>
                                      </p:cBhvr>
                                      <p:rCtr x="19427" y="42160"/>
                                    </p:animMotion>
                                  </p:childTnLst>
                                </p:cTn>
                              </p:par>
                              <p:par>
                                <p:cTn id="14" presetID="1" presetClass="entr" presetSubtype="0" fill="hold" grpId="0" nodeType="withEffect">
                                  <p:stCondLst>
                                    <p:cond delay="300"/>
                                  </p:stCondLst>
                                  <p:childTnLst>
                                    <p:set>
                                      <p:cBhvr>
                                        <p:cTn id="15" dur="1" fill="hold">
                                          <p:stCondLst>
                                            <p:cond delay="0"/>
                                          </p:stCondLst>
                                        </p:cTn>
                                        <p:tgtEl>
                                          <p:spTgt spid="37"/>
                                        </p:tgtEl>
                                        <p:attrNameLst>
                                          <p:attrName>style.visibility</p:attrName>
                                        </p:attrNameLst>
                                      </p:cBhvr>
                                      <p:to>
                                        <p:strVal val="visible"/>
                                      </p:to>
                                    </p:set>
                                  </p:childTnLst>
                                </p:cTn>
                              </p:par>
                              <p:par>
                                <p:cTn id="16" presetID="53" presetClass="entr" presetSubtype="16" fill="hold" grpId="1" nodeType="withEffect">
                                  <p:stCondLst>
                                    <p:cond delay="300"/>
                                  </p:stCondLst>
                                  <p:childTnLst>
                                    <p:set>
                                      <p:cBhvr>
                                        <p:cTn id="17" dur="1" fill="hold">
                                          <p:stCondLst>
                                            <p:cond delay="0"/>
                                          </p:stCondLst>
                                        </p:cTn>
                                        <p:tgtEl>
                                          <p:spTgt spid="37"/>
                                        </p:tgtEl>
                                        <p:attrNameLst>
                                          <p:attrName>style.visibility</p:attrName>
                                        </p:attrNameLst>
                                      </p:cBhvr>
                                      <p:to>
                                        <p:strVal val="visible"/>
                                      </p:to>
                                    </p:set>
                                    <p:anim calcmode="lin" valueType="num">
                                      <p:cBhvr>
                                        <p:cTn id="18" dur="1000" fill="hold"/>
                                        <p:tgtEl>
                                          <p:spTgt spid="37"/>
                                        </p:tgtEl>
                                        <p:attrNameLst>
                                          <p:attrName>ppt_w</p:attrName>
                                        </p:attrNameLst>
                                      </p:cBhvr>
                                      <p:tavLst>
                                        <p:tav tm="0">
                                          <p:val>
                                            <p:fltVal val="0"/>
                                          </p:val>
                                        </p:tav>
                                        <p:tav tm="100000">
                                          <p:val>
                                            <p:strVal val="#ppt_w"/>
                                          </p:val>
                                        </p:tav>
                                      </p:tavLst>
                                    </p:anim>
                                    <p:anim calcmode="lin" valueType="num">
                                      <p:cBhvr>
                                        <p:cTn id="19" dur="1000" fill="hold"/>
                                        <p:tgtEl>
                                          <p:spTgt spid="37"/>
                                        </p:tgtEl>
                                        <p:attrNameLst>
                                          <p:attrName>ppt_h</p:attrName>
                                        </p:attrNameLst>
                                      </p:cBhvr>
                                      <p:tavLst>
                                        <p:tav tm="0">
                                          <p:val>
                                            <p:fltVal val="0"/>
                                          </p:val>
                                        </p:tav>
                                        <p:tav tm="100000">
                                          <p:val>
                                            <p:strVal val="#ppt_h"/>
                                          </p:val>
                                        </p:tav>
                                      </p:tavLst>
                                    </p:anim>
                                    <p:animEffect transition="in" filter="fade">
                                      <p:cBhvr>
                                        <p:cTn id="20" dur="1000"/>
                                        <p:tgtEl>
                                          <p:spTgt spid="37"/>
                                        </p:tgtEl>
                                      </p:cBhvr>
                                    </p:animEffect>
                                  </p:childTnLst>
                                </p:cTn>
                              </p:par>
                              <p:par>
                                <p:cTn id="21" presetID="64" presetClass="path" presetSubtype="0" fill="hold" grpId="2" nodeType="withEffect">
                                  <p:stCondLst>
                                    <p:cond delay="300"/>
                                  </p:stCondLst>
                                  <p:childTnLst>
                                    <p:animMotion origin="layout" path="M -1.66667E-6 -3.82716E-6 L 0.44531 -0.58487 " pathEditMode="relative" rAng="0" ptsTypes="AA">
                                      <p:cBhvr>
                                        <p:cTn id="22" dur="1000" spd="-100000" fill="hold"/>
                                        <p:tgtEl>
                                          <p:spTgt spid="37"/>
                                        </p:tgtEl>
                                        <p:attrNameLst>
                                          <p:attrName>ppt_x</p:attrName>
                                          <p:attrName>ppt_y</p:attrName>
                                        </p:attrNameLst>
                                      </p:cBhvr>
                                      <p:rCtr x="22257" y="-29259"/>
                                    </p:animMotion>
                                  </p:childTnLst>
                                </p:cTn>
                              </p:par>
                              <p:par>
                                <p:cTn id="23" presetID="1" presetClass="entr" presetSubtype="0" fill="hold" nodeType="withEffect">
                                  <p:stCondLst>
                                    <p:cond delay="300"/>
                                  </p:stCondLst>
                                  <p:childTnLst>
                                    <p:set>
                                      <p:cBhvr>
                                        <p:cTn id="24" dur="1" fill="hold">
                                          <p:stCondLst>
                                            <p:cond delay="0"/>
                                          </p:stCondLst>
                                        </p:cTn>
                                        <p:tgtEl>
                                          <p:spTgt spid="38"/>
                                        </p:tgtEl>
                                        <p:attrNameLst>
                                          <p:attrName>style.visibility</p:attrName>
                                        </p:attrNameLst>
                                      </p:cBhvr>
                                      <p:to>
                                        <p:strVal val="visible"/>
                                      </p:to>
                                    </p:set>
                                  </p:childTnLst>
                                </p:cTn>
                              </p:par>
                              <p:par>
                                <p:cTn id="25" presetID="53" presetClass="entr" presetSubtype="16" fill="hold" nodeType="withEffect">
                                  <p:stCondLst>
                                    <p:cond delay="300"/>
                                  </p:stCondLst>
                                  <p:childTnLst>
                                    <p:set>
                                      <p:cBhvr>
                                        <p:cTn id="26" dur="1" fill="hold">
                                          <p:stCondLst>
                                            <p:cond delay="0"/>
                                          </p:stCondLst>
                                        </p:cTn>
                                        <p:tgtEl>
                                          <p:spTgt spid="38"/>
                                        </p:tgtEl>
                                        <p:attrNameLst>
                                          <p:attrName>style.visibility</p:attrName>
                                        </p:attrNameLst>
                                      </p:cBhvr>
                                      <p:to>
                                        <p:strVal val="visible"/>
                                      </p:to>
                                    </p:set>
                                    <p:anim calcmode="lin" valueType="num">
                                      <p:cBhvr>
                                        <p:cTn id="27" dur="1000" fill="hold"/>
                                        <p:tgtEl>
                                          <p:spTgt spid="38"/>
                                        </p:tgtEl>
                                        <p:attrNameLst>
                                          <p:attrName>ppt_w</p:attrName>
                                        </p:attrNameLst>
                                      </p:cBhvr>
                                      <p:tavLst>
                                        <p:tav tm="0">
                                          <p:val>
                                            <p:fltVal val="0"/>
                                          </p:val>
                                        </p:tav>
                                        <p:tav tm="100000">
                                          <p:val>
                                            <p:strVal val="#ppt_w"/>
                                          </p:val>
                                        </p:tav>
                                      </p:tavLst>
                                    </p:anim>
                                    <p:anim calcmode="lin" valueType="num">
                                      <p:cBhvr>
                                        <p:cTn id="28" dur="1000" fill="hold"/>
                                        <p:tgtEl>
                                          <p:spTgt spid="38"/>
                                        </p:tgtEl>
                                        <p:attrNameLst>
                                          <p:attrName>ppt_h</p:attrName>
                                        </p:attrNameLst>
                                      </p:cBhvr>
                                      <p:tavLst>
                                        <p:tav tm="0">
                                          <p:val>
                                            <p:fltVal val="0"/>
                                          </p:val>
                                        </p:tav>
                                        <p:tav tm="100000">
                                          <p:val>
                                            <p:strVal val="#ppt_h"/>
                                          </p:val>
                                        </p:tav>
                                      </p:tavLst>
                                    </p:anim>
                                    <p:animEffect transition="in" filter="fade">
                                      <p:cBhvr>
                                        <p:cTn id="29" dur="1000"/>
                                        <p:tgtEl>
                                          <p:spTgt spid="38"/>
                                        </p:tgtEl>
                                      </p:cBhvr>
                                    </p:animEffect>
                                  </p:childTnLst>
                                </p:cTn>
                              </p:par>
                              <p:par>
                                <p:cTn id="30" presetID="64" presetClass="path" presetSubtype="0" fill="hold" nodeType="withEffect">
                                  <p:stCondLst>
                                    <p:cond delay="300"/>
                                  </p:stCondLst>
                                  <p:childTnLst>
                                    <p:animMotion origin="layout" path="M 2.5E-6 -2.83951E-6 L 0.20451 0.58426 " pathEditMode="relative" rAng="0" ptsTypes="AA">
                                      <p:cBhvr>
                                        <p:cTn id="31" dur="1000" spd="-100000" fill="hold"/>
                                        <p:tgtEl>
                                          <p:spTgt spid="38"/>
                                        </p:tgtEl>
                                        <p:attrNameLst>
                                          <p:attrName>ppt_x</p:attrName>
                                          <p:attrName>ppt_y</p:attrName>
                                        </p:attrNameLst>
                                      </p:cBhvr>
                                      <p:rCtr x="10226" y="29198"/>
                                    </p:animMotion>
                                  </p:childTnLst>
                                </p:cTn>
                              </p:par>
                              <p:par>
                                <p:cTn id="32" presetID="1" presetClass="entr" presetSubtype="0" fill="hold" nodeType="withEffect">
                                  <p:stCondLst>
                                    <p:cond delay="0"/>
                                  </p:stCondLst>
                                  <p:childTnLst>
                                    <p:set>
                                      <p:cBhvr>
                                        <p:cTn id="33" dur="1" fill="hold">
                                          <p:stCondLst>
                                            <p:cond delay="0"/>
                                          </p:stCondLst>
                                        </p:cTn>
                                        <p:tgtEl>
                                          <p:spTgt spid="41"/>
                                        </p:tgtEl>
                                        <p:attrNameLst>
                                          <p:attrName>style.visibility</p:attrName>
                                        </p:attrNameLst>
                                      </p:cBhvr>
                                      <p:to>
                                        <p:strVal val="visible"/>
                                      </p:to>
                                    </p:set>
                                  </p:childTnLst>
                                </p:cTn>
                              </p:par>
                              <p:par>
                                <p:cTn id="34" presetID="53" presetClass="entr" presetSubtype="16"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 calcmode="lin" valueType="num">
                                      <p:cBhvr>
                                        <p:cTn id="36" dur="1000" fill="hold"/>
                                        <p:tgtEl>
                                          <p:spTgt spid="41"/>
                                        </p:tgtEl>
                                        <p:attrNameLst>
                                          <p:attrName>ppt_w</p:attrName>
                                        </p:attrNameLst>
                                      </p:cBhvr>
                                      <p:tavLst>
                                        <p:tav tm="0">
                                          <p:val>
                                            <p:fltVal val="0"/>
                                          </p:val>
                                        </p:tav>
                                        <p:tav tm="100000">
                                          <p:val>
                                            <p:strVal val="#ppt_w"/>
                                          </p:val>
                                        </p:tav>
                                      </p:tavLst>
                                    </p:anim>
                                    <p:anim calcmode="lin" valueType="num">
                                      <p:cBhvr>
                                        <p:cTn id="37" dur="1000" fill="hold"/>
                                        <p:tgtEl>
                                          <p:spTgt spid="41"/>
                                        </p:tgtEl>
                                        <p:attrNameLst>
                                          <p:attrName>ppt_h</p:attrName>
                                        </p:attrNameLst>
                                      </p:cBhvr>
                                      <p:tavLst>
                                        <p:tav tm="0">
                                          <p:val>
                                            <p:fltVal val="0"/>
                                          </p:val>
                                        </p:tav>
                                        <p:tav tm="100000">
                                          <p:val>
                                            <p:strVal val="#ppt_h"/>
                                          </p:val>
                                        </p:tav>
                                      </p:tavLst>
                                    </p:anim>
                                    <p:animEffect transition="in" filter="fade">
                                      <p:cBhvr>
                                        <p:cTn id="38" dur="1000"/>
                                        <p:tgtEl>
                                          <p:spTgt spid="41"/>
                                        </p:tgtEl>
                                      </p:cBhvr>
                                    </p:animEffect>
                                  </p:childTnLst>
                                </p:cTn>
                              </p:par>
                              <p:par>
                                <p:cTn id="39" presetID="64" presetClass="path" presetSubtype="0" fill="hold" nodeType="withEffect">
                                  <p:stCondLst>
                                    <p:cond delay="0"/>
                                  </p:stCondLst>
                                  <p:childTnLst>
                                    <p:animMotion origin="layout" path="M -1.38889E-6 3.08642E-6 L -0.52465 -0.50957 " pathEditMode="relative" rAng="0" ptsTypes="AA">
                                      <p:cBhvr>
                                        <p:cTn id="40" dur="1000" spd="-100000" fill="hold"/>
                                        <p:tgtEl>
                                          <p:spTgt spid="41"/>
                                        </p:tgtEl>
                                        <p:attrNameLst>
                                          <p:attrName>ppt_x</p:attrName>
                                          <p:attrName>ppt_y</p:attrName>
                                        </p:attrNameLst>
                                      </p:cBhvr>
                                      <p:rCtr x="-26233" y="-25494"/>
                                    </p:animMotion>
                                  </p:childTnLst>
                                </p:cTn>
                              </p:par>
                              <p:par>
                                <p:cTn id="41" presetID="1" presetClass="entr" presetSubtype="0" fill="hold" grpId="0" nodeType="withEffect">
                                  <p:stCondLst>
                                    <p:cond delay="200"/>
                                  </p:stCondLst>
                                  <p:childTnLst>
                                    <p:set>
                                      <p:cBhvr>
                                        <p:cTn id="42" dur="1" fill="hold">
                                          <p:stCondLst>
                                            <p:cond delay="0"/>
                                          </p:stCondLst>
                                        </p:cTn>
                                        <p:tgtEl>
                                          <p:spTgt spid="44"/>
                                        </p:tgtEl>
                                        <p:attrNameLst>
                                          <p:attrName>style.visibility</p:attrName>
                                        </p:attrNameLst>
                                      </p:cBhvr>
                                      <p:to>
                                        <p:strVal val="visible"/>
                                      </p:to>
                                    </p:set>
                                  </p:childTnLst>
                                </p:cTn>
                              </p:par>
                              <p:par>
                                <p:cTn id="43" presetID="53" presetClass="entr" presetSubtype="16" fill="hold" grpId="1" nodeType="withEffect">
                                  <p:stCondLst>
                                    <p:cond delay="200"/>
                                  </p:stCondLst>
                                  <p:childTnLst>
                                    <p:set>
                                      <p:cBhvr>
                                        <p:cTn id="44" dur="1" fill="hold">
                                          <p:stCondLst>
                                            <p:cond delay="0"/>
                                          </p:stCondLst>
                                        </p:cTn>
                                        <p:tgtEl>
                                          <p:spTgt spid="44"/>
                                        </p:tgtEl>
                                        <p:attrNameLst>
                                          <p:attrName>style.visibility</p:attrName>
                                        </p:attrNameLst>
                                      </p:cBhvr>
                                      <p:to>
                                        <p:strVal val="visible"/>
                                      </p:to>
                                    </p:set>
                                    <p:anim calcmode="lin" valueType="num">
                                      <p:cBhvr>
                                        <p:cTn id="45" dur="1000" fill="hold"/>
                                        <p:tgtEl>
                                          <p:spTgt spid="44"/>
                                        </p:tgtEl>
                                        <p:attrNameLst>
                                          <p:attrName>ppt_w</p:attrName>
                                        </p:attrNameLst>
                                      </p:cBhvr>
                                      <p:tavLst>
                                        <p:tav tm="0">
                                          <p:val>
                                            <p:fltVal val="0"/>
                                          </p:val>
                                        </p:tav>
                                        <p:tav tm="100000">
                                          <p:val>
                                            <p:strVal val="#ppt_w"/>
                                          </p:val>
                                        </p:tav>
                                      </p:tavLst>
                                    </p:anim>
                                    <p:anim calcmode="lin" valueType="num">
                                      <p:cBhvr>
                                        <p:cTn id="46" dur="1000" fill="hold"/>
                                        <p:tgtEl>
                                          <p:spTgt spid="44"/>
                                        </p:tgtEl>
                                        <p:attrNameLst>
                                          <p:attrName>ppt_h</p:attrName>
                                        </p:attrNameLst>
                                      </p:cBhvr>
                                      <p:tavLst>
                                        <p:tav tm="0">
                                          <p:val>
                                            <p:fltVal val="0"/>
                                          </p:val>
                                        </p:tav>
                                        <p:tav tm="100000">
                                          <p:val>
                                            <p:strVal val="#ppt_h"/>
                                          </p:val>
                                        </p:tav>
                                      </p:tavLst>
                                    </p:anim>
                                    <p:animEffect transition="in" filter="fade">
                                      <p:cBhvr>
                                        <p:cTn id="47" dur="1000"/>
                                        <p:tgtEl>
                                          <p:spTgt spid="44"/>
                                        </p:tgtEl>
                                      </p:cBhvr>
                                    </p:animEffect>
                                  </p:childTnLst>
                                </p:cTn>
                              </p:par>
                              <p:par>
                                <p:cTn id="48" presetID="64" presetClass="path" presetSubtype="0" fill="hold" grpId="2" nodeType="withEffect">
                                  <p:stCondLst>
                                    <p:cond delay="200"/>
                                  </p:stCondLst>
                                  <p:childTnLst>
                                    <p:animMotion origin="layout" path="M 4.16667E-6 8.64198E-7 L 0.31701 -0.56759 " pathEditMode="relative" rAng="0" ptsTypes="AA">
                                      <p:cBhvr>
                                        <p:cTn id="49" dur="1000" spd="-100000" fill="hold"/>
                                        <p:tgtEl>
                                          <p:spTgt spid="44"/>
                                        </p:tgtEl>
                                        <p:attrNameLst>
                                          <p:attrName>ppt_x</p:attrName>
                                          <p:attrName>ppt_y</p:attrName>
                                        </p:attrNameLst>
                                      </p:cBhvr>
                                      <p:rCtr x="15851" y="-28395"/>
                                    </p:animMotion>
                                  </p:childTnLst>
                                </p:cTn>
                              </p:par>
                              <p:par>
                                <p:cTn id="50" presetID="1" presetClass="entr" presetSubtype="0" fill="hold" grpId="0" nodeType="withEffect">
                                  <p:stCondLst>
                                    <p:cond delay="400"/>
                                  </p:stCondLst>
                                  <p:childTnLst>
                                    <p:set>
                                      <p:cBhvr>
                                        <p:cTn id="51" dur="1" fill="hold">
                                          <p:stCondLst>
                                            <p:cond delay="0"/>
                                          </p:stCondLst>
                                        </p:cTn>
                                        <p:tgtEl>
                                          <p:spTgt spid="53"/>
                                        </p:tgtEl>
                                        <p:attrNameLst>
                                          <p:attrName>style.visibility</p:attrName>
                                        </p:attrNameLst>
                                      </p:cBhvr>
                                      <p:to>
                                        <p:strVal val="visible"/>
                                      </p:to>
                                    </p:set>
                                  </p:childTnLst>
                                </p:cTn>
                              </p:par>
                              <p:par>
                                <p:cTn id="52" presetID="53" presetClass="entr" presetSubtype="16" fill="hold" grpId="1" nodeType="withEffect">
                                  <p:stCondLst>
                                    <p:cond delay="400"/>
                                  </p:stCondLst>
                                  <p:childTnLst>
                                    <p:set>
                                      <p:cBhvr>
                                        <p:cTn id="53" dur="1" fill="hold">
                                          <p:stCondLst>
                                            <p:cond delay="0"/>
                                          </p:stCondLst>
                                        </p:cTn>
                                        <p:tgtEl>
                                          <p:spTgt spid="53"/>
                                        </p:tgtEl>
                                        <p:attrNameLst>
                                          <p:attrName>style.visibility</p:attrName>
                                        </p:attrNameLst>
                                      </p:cBhvr>
                                      <p:to>
                                        <p:strVal val="visible"/>
                                      </p:to>
                                    </p:set>
                                    <p:anim calcmode="lin" valueType="num">
                                      <p:cBhvr>
                                        <p:cTn id="54" dur="1000" fill="hold"/>
                                        <p:tgtEl>
                                          <p:spTgt spid="53"/>
                                        </p:tgtEl>
                                        <p:attrNameLst>
                                          <p:attrName>ppt_w</p:attrName>
                                        </p:attrNameLst>
                                      </p:cBhvr>
                                      <p:tavLst>
                                        <p:tav tm="0">
                                          <p:val>
                                            <p:fltVal val="0"/>
                                          </p:val>
                                        </p:tav>
                                        <p:tav tm="100000">
                                          <p:val>
                                            <p:strVal val="#ppt_w"/>
                                          </p:val>
                                        </p:tav>
                                      </p:tavLst>
                                    </p:anim>
                                    <p:anim calcmode="lin" valueType="num">
                                      <p:cBhvr>
                                        <p:cTn id="55" dur="1000" fill="hold"/>
                                        <p:tgtEl>
                                          <p:spTgt spid="53"/>
                                        </p:tgtEl>
                                        <p:attrNameLst>
                                          <p:attrName>ppt_h</p:attrName>
                                        </p:attrNameLst>
                                      </p:cBhvr>
                                      <p:tavLst>
                                        <p:tav tm="0">
                                          <p:val>
                                            <p:fltVal val="0"/>
                                          </p:val>
                                        </p:tav>
                                        <p:tav tm="100000">
                                          <p:val>
                                            <p:strVal val="#ppt_h"/>
                                          </p:val>
                                        </p:tav>
                                      </p:tavLst>
                                    </p:anim>
                                    <p:animEffect transition="in" filter="fade">
                                      <p:cBhvr>
                                        <p:cTn id="56" dur="1000"/>
                                        <p:tgtEl>
                                          <p:spTgt spid="53"/>
                                        </p:tgtEl>
                                      </p:cBhvr>
                                    </p:animEffect>
                                  </p:childTnLst>
                                </p:cTn>
                              </p:par>
                              <p:par>
                                <p:cTn id="57" presetID="64" presetClass="path" presetSubtype="0" fill="hold" grpId="2" nodeType="withEffect">
                                  <p:stCondLst>
                                    <p:cond delay="400"/>
                                  </p:stCondLst>
                                  <p:childTnLst>
                                    <p:animMotion origin="layout" path="M -1.94444E-6 3.82716E-6 L -0.18854 -1.11358 " pathEditMode="relative" rAng="0" ptsTypes="AA">
                                      <p:cBhvr>
                                        <p:cTn id="58" dur="1000" spd="-100000" fill="hold"/>
                                        <p:tgtEl>
                                          <p:spTgt spid="53"/>
                                        </p:tgtEl>
                                        <p:attrNameLst>
                                          <p:attrName>ppt_x</p:attrName>
                                          <p:attrName>ppt_y</p:attrName>
                                        </p:attrNameLst>
                                      </p:cBhvr>
                                      <p:rCtr x="-9427" y="-55679"/>
                                    </p:animMotion>
                                  </p:childTnLst>
                                </p:cTn>
                              </p:par>
                              <p:par>
                                <p:cTn id="59" presetID="1" presetClass="entr" presetSubtype="0" fill="hold" grpId="0" nodeType="withEffect">
                                  <p:stCondLst>
                                    <p:cond delay="200"/>
                                  </p:stCondLst>
                                  <p:childTnLst>
                                    <p:set>
                                      <p:cBhvr>
                                        <p:cTn id="60" dur="1" fill="hold">
                                          <p:stCondLst>
                                            <p:cond delay="0"/>
                                          </p:stCondLst>
                                        </p:cTn>
                                        <p:tgtEl>
                                          <p:spTgt spid="46"/>
                                        </p:tgtEl>
                                        <p:attrNameLst>
                                          <p:attrName>style.visibility</p:attrName>
                                        </p:attrNameLst>
                                      </p:cBhvr>
                                      <p:to>
                                        <p:strVal val="visible"/>
                                      </p:to>
                                    </p:set>
                                  </p:childTnLst>
                                </p:cTn>
                              </p:par>
                              <p:par>
                                <p:cTn id="61" presetID="53" presetClass="entr" presetSubtype="16" fill="hold" grpId="1" nodeType="withEffect">
                                  <p:stCondLst>
                                    <p:cond delay="200"/>
                                  </p:stCondLst>
                                  <p:childTnLst>
                                    <p:set>
                                      <p:cBhvr>
                                        <p:cTn id="62" dur="1" fill="hold">
                                          <p:stCondLst>
                                            <p:cond delay="0"/>
                                          </p:stCondLst>
                                        </p:cTn>
                                        <p:tgtEl>
                                          <p:spTgt spid="46"/>
                                        </p:tgtEl>
                                        <p:attrNameLst>
                                          <p:attrName>style.visibility</p:attrName>
                                        </p:attrNameLst>
                                      </p:cBhvr>
                                      <p:to>
                                        <p:strVal val="visible"/>
                                      </p:to>
                                    </p:set>
                                    <p:anim calcmode="lin" valueType="num">
                                      <p:cBhvr>
                                        <p:cTn id="63" dur="1000" fill="hold"/>
                                        <p:tgtEl>
                                          <p:spTgt spid="46"/>
                                        </p:tgtEl>
                                        <p:attrNameLst>
                                          <p:attrName>ppt_w</p:attrName>
                                        </p:attrNameLst>
                                      </p:cBhvr>
                                      <p:tavLst>
                                        <p:tav tm="0">
                                          <p:val>
                                            <p:fltVal val="0"/>
                                          </p:val>
                                        </p:tav>
                                        <p:tav tm="100000">
                                          <p:val>
                                            <p:strVal val="#ppt_w"/>
                                          </p:val>
                                        </p:tav>
                                      </p:tavLst>
                                    </p:anim>
                                    <p:anim calcmode="lin" valueType="num">
                                      <p:cBhvr>
                                        <p:cTn id="64" dur="1000" fill="hold"/>
                                        <p:tgtEl>
                                          <p:spTgt spid="46"/>
                                        </p:tgtEl>
                                        <p:attrNameLst>
                                          <p:attrName>ppt_h</p:attrName>
                                        </p:attrNameLst>
                                      </p:cBhvr>
                                      <p:tavLst>
                                        <p:tav tm="0">
                                          <p:val>
                                            <p:fltVal val="0"/>
                                          </p:val>
                                        </p:tav>
                                        <p:tav tm="100000">
                                          <p:val>
                                            <p:strVal val="#ppt_h"/>
                                          </p:val>
                                        </p:tav>
                                      </p:tavLst>
                                    </p:anim>
                                    <p:animEffect transition="in" filter="fade">
                                      <p:cBhvr>
                                        <p:cTn id="65" dur="1000"/>
                                        <p:tgtEl>
                                          <p:spTgt spid="46"/>
                                        </p:tgtEl>
                                      </p:cBhvr>
                                    </p:animEffect>
                                  </p:childTnLst>
                                </p:cTn>
                              </p:par>
                              <p:par>
                                <p:cTn id="66" presetID="64" presetClass="path" presetSubtype="0" fill="hold" grpId="2" nodeType="withEffect">
                                  <p:stCondLst>
                                    <p:cond delay="200"/>
                                  </p:stCondLst>
                                  <p:childTnLst>
                                    <p:animMotion origin="layout" path="M -3.88889E-6 -4.19753E-6 L 0.12309 0.575 " pathEditMode="relative" rAng="0" ptsTypes="AA">
                                      <p:cBhvr>
                                        <p:cTn id="67" dur="1000" spd="-100000" fill="hold"/>
                                        <p:tgtEl>
                                          <p:spTgt spid="46"/>
                                        </p:tgtEl>
                                        <p:attrNameLst>
                                          <p:attrName>ppt_x</p:attrName>
                                          <p:attrName>ppt_y</p:attrName>
                                        </p:attrNameLst>
                                      </p:cBhvr>
                                      <p:rCtr x="6146" y="28735"/>
                                    </p:animMotion>
                                  </p:childTnLst>
                                </p:cTn>
                              </p:par>
                              <p:par>
                                <p:cTn id="68" presetID="1" presetClass="entr" presetSubtype="0" fill="hold" nodeType="withEffect">
                                  <p:stCondLst>
                                    <p:cond delay="400"/>
                                  </p:stCondLst>
                                  <p:childTnLst>
                                    <p:set>
                                      <p:cBhvr>
                                        <p:cTn id="69" dur="1" fill="hold">
                                          <p:stCondLst>
                                            <p:cond delay="0"/>
                                          </p:stCondLst>
                                        </p:cTn>
                                        <p:tgtEl>
                                          <p:spTgt spid="47"/>
                                        </p:tgtEl>
                                        <p:attrNameLst>
                                          <p:attrName>style.visibility</p:attrName>
                                        </p:attrNameLst>
                                      </p:cBhvr>
                                      <p:to>
                                        <p:strVal val="visible"/>
                                      </p:to>
                                    </p:set>
                                  </p:childTnLst>
                                </p:cTn>
                              </p:par>
                              <p:par>
                                <p:cTn id="70" presetID="53" presetClass="entr" presetSubtype="16" fill="hold" nodeType="withEffect">
                                  <p:stCondLst>
                                    <p:cond delay="400"/>
                                  </p:stCondLst>
                                  <p:childTnLst>
                                    <p:set>
                                      <p:cBhvr>
                                        <p:cTn id="71" dur="1" fill="hold">
                                          <p:stCondLst>
                                            <p:cond delay="0"/>
                                          </p:stCondLst>
                                        </p:cTn>
                                        <p:tgtEl>
                                          <p:spTgt spid="47"/>
                                        </p:tgtEl>
                                        <p:attrNameLst>
                                          <p:attrName>style.visibility</p:attrName>
                                        </p:attrNameLst>
                                      </p:cBhvr>
                                      <p:to>
                                        <p:strVal val="visible"/>
                                      </p:to>
                                    </p:set>
                                    <p:anim calcmode="lin" valueType="num">
                                      <p:cBhvr>
                                        <p:cTn id="72" dur="1000" fill="hold"/>
                                        <p:tgtEl>
                                          <p:spTgt spid="47"/>
                                        </p:tgtEl>
                                        <p:attrNameLst>
                                          <p:attrName>ppt_w</p:attrName>
                                        </p:attrNameLst>
                                      </p:cBhvr>
                                      <p:tavLst>
                                        <p:tav tm="0">
                                          <p:val>
                                            <p:fltVal val="0"/>
                                          </p:val>
                                        </p:tav>
                                        <p:tav tm="100000">
                                          <p:val>
                                            <p:strVal val="#ppt_w"/>
                                          </p:val>
                                        </p:tav>
                                      </p:tavLst>
                                    </p:anim>
                                    <p:anim calcmode="lin" valueType="num">
                                      <p:cBhvr>
                                        <p:cTn id="73" dur="1000" fill="hold"/>
                                        <p:tgtEl>
                                          <p:spTgt spid="47"/>
                                        </p:tgtEl>
                                        <p:attrNameLst>
                                          <p:attrName>ppt_h</p:attrName>
                                        </p:attrNameLst>
                                      </p:cBhvr>
                                      <p:tavLst>
                                        <p:tav tm="0">
                                          <p:val>
                                            <p:fltVal val="0"/>
                                          </p:val>
                                        </p:tav>
                                        <p:tav tm="100000">
                                          <p:val>
                                            <p:strVal val="#ppt_h"/>
                                          </p:val>
                                        </p:tav>
                                      </p:tavLst>
                                    </p:anim>
                                    <p:animEffect transition="in" filter="fade">
                                      <p:cBhvr>
                                        <p:cTn id="74" dur="1000"/>
                                        <p:tgtEl>
                                          <p:spTgt spid="47"/>
                                        </p:tgtEl>
                                      </p:cBhvr>
                                    </p:animEffect>
                                  </p:childTnLst>
                                </p:cTn>
                              </p:par>
                              <p:par>
                                <p:cTn id="75" presetID="64" presetClass="path" presetSubtype="0" fill="hold" nodeType="withEffect">
                                  <p:stCondLst>
                                    <p:cond delay="400"/>
                                  </p:stCondLst>
                                  <p:childTnLst>
                                    <p:animMotion origin="layout" path="M 1.66667E-6 -9.87654E-7 L -0.71736 -0.40555 " pathEditMode="relative" rAng="0" ptsTypes="AA">
                                      <p:cBhvr>
                                        <p:cTn id="76" dur="1000" spd="-100000" fill="hold"/>
                                        <p:tgtEl>
                                          <p:spTgt spid="47"/>
                                        </p:tgtEl>
                                        <p:attrNameLst>
                                          <p:attrName>ppt_x</p:attrName>
                                          <p:attrName>ppt_y</p:attrName>
                                        </p:attrNameLst>
                                      </p:cBhvr>
                                      <p:rCtr x="-35868" y="-20278"/>
                                    </p:animMotion>
                                  </p:childTnLst>
                                </p:cTn>
                              </p:par>
                              <p:par>
                                <p:cTn id="77" presetID="1" presetClass="entr" presetSubtype="0" fill="hold" nodeType="withEffect">
                                  <p:stCondLst>
                                    <p:cond delay="300"/>
                                  </p:stCondLst>
                                  <p:childTnLst>
                                    <p:set>
                                      <p:cBhvr>
                                        <p:cTn id="78" dur="1" fill="hold">
                                          <p:stCondLst>
                                            <p:cond delay="0"/>
                                          </p:stCondLst>
                                        </p:cTn>
                                        <p:tgtEl>
                                          <p:spTgt spid="50"/>
                                        </p:tgtEl>
                                        <p:attrNameLst>
                                          <p:attrName>style.visibility</p:attrName>
                                        </p:attrNameLst>
                                      </p:cBhvr>
                                      <p:to>
                                        <p:strVal val="visible"/>
                                      </p:to>
                                    </p:set>
                                  </p:childTnLst>
                                </p:cTn>
                              </p:par>
                              <p:par>
                                <p:cTn id="79" presetID="53" presetClass="entr" presetSubtype="16" fill="hold" nodeType="withEffect">
                                  <p:stCondLst>
                                    <p:cond delay="300"/>
                                  </p:stCondLst>
                                  <p:childTnLst>
                                    <p:set>
                                      <p:cBhvr>
                                        <p:cTn id="80" dur="1" fill="hold">
                                          <p:stCondLst>
                                            <p:cond delay="0"/>
                                          </p:stCondLst>
                                        </p:cTn>
                                        <p:tgtEl>
                                          <p:spTgt spid="50"/>
                                        </p:tgtEl>
                                        <p:attrNameLst>
                                          <p:attrName>style.visibility</p:attrName>
                                        </p:attrNameLst>
                                      </p:cBhvr>
                                      <p:to>
                                        <p:strVal val="visible"/>
                                      </p:to>
                                    </p:set>
                                    <p:anim calcmode="lin" valueType="num">
                                      <p:cBhvr>
                                        <p:cTn id="81" dur="1000" fill="hold"/>
                                        <p:tgtEl>
                                          <p:spTgt spid="50"/>
                                        </p:tgtEl>
                                        <p:attrNameLst>
                                          <p:attrName>ppt_w</p:attrName>
                                        </p:attrNameLst>
                                      </p:cBhvr>
                                      <p:tavLst>
                                        <p:tav tm="0">
                                          <p:val>
                                            <p:fltVal val="0"/>
                                          </p:val>
                                        </p:tav>
                                        <p:tav tm="100000">
                                          <p:val>
                                            <p:strVal val="#ppt_w"/>
                                          </p:val>
                                        </p:tav>
                                      </p:tavLst>
                                    </p:anim>
                                    <p:anim calcmode="lin" valueType="num">
                                      <p:cBhvr>
                                        <p:cTn id="82" dur="1000" fill="hold"/>
                                        <p:tgtEl>
                                          <p:spTgt spid="50"/>
                                        </p:tgtEl>
                                        <p:attrNameLst>
                                          <p:attrName>ppt_h</p:attrName>
                                        </p:attrNameLst>
                                      </p:cBhvr>
                                      <p:tavLst>
                                        <p:tav tm="0">
                                          <p:val>
                                            <p:fltVal val="0"/>
                                          </p:val>
                                        </p:tav>
                                        <p:tav tm="100000">
                                          <p:val>
                                            <p:strVal val="#ppt_h"/>
                                          </p:val>
                                        </p:tav>
                                      </p:tavLst>
                                    </p:anim>
                                    <p:animEffect transition="in" filter="fade">
                                      <p:cBhvr>
                                        <p:cTn id="83" dur="1000"/>
                                        <p:tgtEl>
                                          <p:spTgt spid="50"/>
                                        </p:tgtEl>
                                      </p:cBhvr>
                                    </p:animEffect>
                                  </p:childTnLst>
                                </p:cTn>
                              </p:par>
                              <p:par>
                                <p:cTn id="84" presetID="64" presetClass="path" presetSubtype="0" fill="hold" nodeType="withEffect">
                                  <p:stCondLst>
                                    <p:cond delay="300"/>
                                  </p:stCondLst>
                                  <p:childTnLst>
                                    <p:animMotion origin="layout" path="M 1.94444E-6 -8.64198E-7 L 1.03489 -0.87346 " pathEditMode="relative" rAng="0" ptsTypes="AA">
                                      <p:cBhvr>
                                        <p:cTn id="85" dur="1000" spd="-100000" fill="hold"/>
                                        <p:tgtEl>
                                          <p:spTgt spid="50"/>
                                        </p:tgtEl>
                                        <p:attrNameLst>
                                          <p:attrName>ppt_x</p:attrName>
                                          <p:attrName>ppt_y</p:attrName>
                                        </p:attrNameLst>
                                      </p:cBhvr>
                                      <p:rCtr x="51736" y="-43673"/>
                                    </p:animMotion>
                                  </p:childTnLst>
                                </p:cTn>
                              </p:par>
                              <p:par>
                                <p:cTn id="86" presetID="1" presetClass="entr" presetSubtype="0" fill="hold" nodeType="withEffect">
                                  <p:stCondLst>
                                    <p:cond delay="200"/>
                                  </p:stCondLst>
                                  <p:childTnLst>
                                    <p:set>
                                      <p:cBhvr>
                                        <p:cTn id="87" dur="1" fill="hold">
                                          <p:stCondLst>
                                            <p:cond delay="0"/>
                                          </p:stCondLst>
                                        </p:cTn>
                                        <p:tgtEl>
                                          <p:spTgt spid="54"/>
                                        </p:tgtEl>
                                        <p:attrNameLst>
                                          <p:attrName>style.visibility</p:attrName>
                                        </p:attrNameLst>
                                      </p:cBhvr>
                                      <p:to>
                                        <p:strVal val="visible"/>
                                      </p:to>
                                    </p:set>
                                  </p:childTnLst>
                                </p:cTn>
                              </p:par>
                              <p:par>
                                <p:cTn id="88" presetID="53" presetClass="entr" presetSubtype="16" fill="hold" nodeType="withEffect">
                                  <p:stCondLst>
                                    <p:cond delay="200"/>
                                  </p:stCondLst>
                                  <p:childTnLst>
                                    <p:set>
                                      <p:cBhvr>
                                        <p:cTn id="89" dur="1" fill="hold">
                                          <p:stCondLst>
                                            <p:cond delay="0"/>
                                          </p:stCondLst>
                                        </p:cTn>
                                        <p:tgtEl>
                                          <p:spTgt spid="54"/>
                                        </p:tgtEl>
                                        <p:attrNameLst>
                                          <p:attrName>style.visibility</p:attrName>
                                        </p:attrNameLst>
                                      </p:cBhvr>
                                      <p:to>
                                        <p:strVal val="visible"/>
                                      </p:to>
                                    </p:set>
                                    <p:anim calcmode="lin" valueType="num">
                                      <p:cBhvr>
                                        <p:cTn id="90" dur="1000" fill="hold"/>
                                        <p:tgtEl>
                                          <p:spTgt spid="54"/>
                                        </p:tgtEl>
                                        <p:attrNameLst>
                                          <p:attrName>ppt_w</p:attrName>
                                        </p:attrNameLst>
                                      </p:cBhvr>
                                      <p:tavLst>
                                        <p:tav tm="0">
                                          <p:val>
                                            <p:fltVal val="0"/>
                                          </p:val>
                                        </p:tav>
                                        <p:tav tm="100000">
                                          <p:val>
                                            <p:strVal val="#ppt_w"/>
                                          </p:val>
                                        </p:tav>
                                      </p:tavLst>
                                    </p:anim>
                                    <p:anim calcmode="lin" valueType="num">
                                      <p:cBhvr>
                                        <p:cTn id="91" dur="1000" fill="hold"/>
                                        <p:tgtEl>
                                          <p:spTgt spid="54"/>
                                        </p:tgtEl>
                                        <p:attrNameLst>
                                          <p:attrName>ppt_h</p:attrName>
                                        </p:attrNameLst>
                                      </p:cBhvr>
                                      <p:tavLst>
                                        <p:tav tm="0">
                                          <p:val>
                                            <p:fltVal val="0"/>
                                          </p:val>
                                        </p:tav>
                                        <p:tav tm="100000">
                                          <p:val>
                                            <p:strVal val="#ppt_h"/>
                                          </p:val>
                                        </p:tav>
                                      </p:tavLst>
                                    </p:anim>
                                    <p:animEffect transition="in" filter="fade">
                                      <p:cBhvr>
                                        <p:cTn id="92" dur="1000"/>
                                        <p:tgtEl>
                                          <p:spTgt spid="54"/>
                                        </p:tgtEl>
                                      </p:cBhvr>
                                    </p:animEffect>
                                  </p:childTnLst>
                                </p:cTn>
                              </p:par>
                              <p:par>
                                <p:cTn id="93" presetID="64" presetClass="path" presetSubtype="0" fill="hold" nodeType="withEffect">
                                  <p:stCondLst>
                                    <p:cond delay="200"/>
                                  </p:stCondLst>
                                  <p:childTnLst>
                                    <p:animMotion origin="layout" path="M 1.94444E-6 1.97531E-6 L -0.64115 -0.94969 " pathEditMode="relative" rAng="0" ptsTypes="AA">
                                      <p:cBhvr>
                                        <p:cTn id="94" dur="1000" spd="-100000" fill="hold"/>
                                        <p:tgtEl>
                                          <p:spTgt spid="54"/>
                                        </p:tgtEl>
                                        <p:attrNameLst>
                                          <p:attrName>ppt_x</p:attrName>
                                          <p:attrName>ppt_y</p:attrName>
                                        </p:attrNameLst>
                                      </p:cBhvr>
                                      <p:rCtr x="-32049" y="-47500"/>
                                    </p:animMotion>
                                  </p:childTnLst>
                                </p:cTn>
                              </p:par>
                              <p:par>
                                <p:cTn id="95" presetID="1" presetClass="entr" presetSubtype="0" fill="hold" grpId="0" nodeType="withEffect">
                                  <p:stCondLst>
                                    <p:cond delay="200"/>
                                  </p:stCondLst>
                                  <p:childTnLst>
                                    <p:set>
                                      <p:cBhvr>
                                        <p:cTn id="96" dur="1" fill="hold">
                                          <p:stCondLst>
                                            <p:cond delay="0"/>
                                          </p:stCondLst>
                                        </p:cTn>
                                        <p:tgtEl>
                                          <p:spTgt spid="57"/>
                                        </p:tgtEl>
                                        <p:attrNameLst>
                                          <p:attrName>style.visibility</p:attrName>
                                        </p:attrNameLst>
                                      </p:cBhvr>
                                      <p:to>
                                        <p:strVal val="visible"/>
                                      </p:to>
                                    </p:set>
                                  </p:childTnLst>
                                </p:cTn>
                              </p:par>
                              <p:par>
                                <p:cTn id="97" presetID="53" presetClass="entr" presetSubtype="16" fill="hold" grpId="1" nodeType="withEffect">
                                  <p:stCondLst>
                                    <p:cond delay="200"/>
                                  </p:stCondLst>
                                  <p:childTnLst>
                                    <p:set>
                                      <p:cBhvr>
                                        <p:cTn id="98" dur="1" fill="hold">
                                          <p:stCondLst>
                                            <p:cond delay="0"/>
                                          </p:stCondLst>
                                        </p:cTn>
                                        <p:tgtEl>
                                          <p:spTgt spid="57"/>
                                        </p:tgtEl>
                                        <p:attrNameLst>
                                          <p:attrName>style.visibility</p:attrName>
                                        </p:attrNameLst>
                                      </p:cBhvr>
                                      <p:to>
                                        <p:strVal val="visible"/>
                                      </p:to>
                                    </p:set>
                                    <p:anim calcmode="lin" valueType="num">
                                      <p:cBhvr>
                                        <p:cTn id="99" dur="1000" fill="hold"/>
                                        <p:tgtEl>
                                          <p:spTgt spid="57"/>
                                        </p:tgtEl>
                                        <p:attrNameLst>
                                          <p:attrName>ppt_w</p:attrName>
                                        </p:attrNameLst>
                                      </p:cBhvr>
                                      <p:tavLst>
                                        <p:tav tm="0">
                                          <p:val>
                                            <p:fltVal val="0"/>
                                          </p:val>
                                        </p:tav>
                                        <p:tav tm="100000">
                                          <p:val>
                                            <p:strVal val="#ppt_w"/>
                                          </p:val>
                                        </p:tav>
                                      </p:tavLst>
                                    </p:anim>
                                    <p:anim calcmode="lin" valueType="num">
                                      <p:cBhvr>
                                        <p:cTn id="100" dur="1000" fill="hold"/>
                                        <p:tgtEl>
                                          <p:spTgt spid="57"/>
                                        </p:tgtEl>
                                        <p:attrNameLst>
                                          <p:attrName>ppt_h</p:attrName>
                                        </p:attrNameLst>
                                      </p:cBhvr>
                                      <p:tavLst>
                                        <p:tav tm="0">
                                          <p:val>
                                            <p:fltVal val="0"/>
                                          </p:val>
                                        </p:tav>
                                        <p:tav tm="100000">
                                          <p:val>
                                            <p:strVal val="#ppt_h"/>
                                          </p:val>
                                        </p:tav>
                                      </p:tavLst>
                                    </p:anim>
                                    <p:animEffect transition="in" filter="fade">
                                      <p:cBhvr>
                                        <p:cTn id="101" dur="1000"/>
                                        <p:tgtEl>
                                          <p:spTgt spid="57"/>
                                        </p:tgtEl>
                                      </p:cBhvr>
                                    </p:animEffect>
                                  </p:childTnLst>
                                </p:cTn>
                              </p:par>
                              <p:par>
                                <p:cTn id="102" presetID="64" presetClass="path" presetSubtype="0" fill="hold" grpId="2" nodeType="withEffect">
                                  <p:stCondLst>
                                    <p:cond delay="200"/>
                                  </p:stCondLst>
                                  <p:childTnLst>
                                    <p:animMotion origin="layout" path="M -2.22222E-6 4.5679E-6 L 0.45434 0.4966 " pathEditMode="relative" rAng="0" ptsTypes="AA">
                                      <p:cBhvr>
                                        <p:cTn id="103" dur="1000" spd="-100000" fill="hold"/>
                                        <p:tgtEl>
                                          <p:spTgt spid="57"/>
                                        </p:tgtEl>
                                        <p:attrNameLst>
                                          <p:attrName>ppt_x</p:attrName>
                                          <p:attrName>ppt_y</p:attrName>
                                        </p:attrNameLst>
                                      </p:cBhvr>
                                      <p:rCtr x="22708" y="24815"/>
                                    </p:animMotion>
                                  </p:childTnLst>
                                </p:cTn>
                              </p:par>
                              <p:par>
                                <p:cTn id="104" presetID="1" presetClass="entr" presetSubtype="0" fill="hold" grpId="0" nodeType="withEffect">
                                  <p:stCondLst>
                                    <p:cond delay="200"/>
                                  </p:stCondLst>
                                  <p:childTnLst>
                                    <p:set>
                                      <p:cBhvr>
                                        <p:cTn id="105" dur="1" fill="hold">
                                          <p:stCondLst>
                                            <p:cond delay="0"/>
                                          </p:stCondLst>
                                        </p:cTn>
                                        <p:tgtEl>
                                          <p:spTgt spid="60"/>
                                        </p:tgtEl>
                                        <p:attrNameLst>
                                          <p:attrName>style.visibility</p:attrName>
                                        </p:attrNameLst>
                                      </p:cBhvr>
                                      <p:to>
                                        <p:strVal val="visible"/>
                                      </p:to>
                                    </p:set>
                                  </p:childTnLst>
                                </p:cTn>
                              </p:par>
                              <p:par>
                                <p:cTn id="106" presetID="53" presetClass="entr" presetSubtype="16" fill="hold" grpId="1" nodeType="withEffect">
                                  <p:stCondLst>
                                    <p:cond delay="200"/>
                                  </p:stCondLst>
                                  <p:childTnLst>
                                    <p:set>
                                      <p:cBhvr>
                                        <p:cTn id="107" dur="1" fill="hold">
                                          <p:stCondLst>
                                            <p:cond delay="0"/>
                                          </p:stCondLst>
                                        </p:cTn>
                                        <p:tgtEl>
                                          <p:spTgt spid="60"/>
                                        </p:tgtEl>
                                        <p:attrNameLst>
                                          <p:attrName>style.visibility</p:attrName>
                                        </p:attrNameLst>
                                      </p:cBhvr>
                                      <p:to>
                                        <p:strVal val="visible"/>
                                      </p:to>
                                    </p:set>
                                    <p:anim calcmode="lin" valueType="num">
                                      <p:cBhvr>
                                        <p:cTn id="108" dur="1000" fill="hold"/>
                                        <p:tgtEl>
                                          <p:spTgt spid="60"/>
                                        </p:tgtEl>
                                        <p:attrNameLst>
                                          <p:attrName>ppt_w</p:attrName>
                                        </p:attrNameLst>
                                      </p:cBhvr>
                                      <p:tavLst>
                                        <p:tav tm="0">
                                          <p:val>
                                            <p:fltVal val="0"/>
                                          </p:val>
                                        </p:tav>
                                        <p:tav tm="100000">
                                          <p:val>
                                            <p:strVal val="#ppt_w"/>
                                          </p:val>
                                        </p:tav>
                                      </p:tavLst>
                                    </p:anim>
                                    <p:anim calcmode="lin" valueType="num">
                                      <p:cBhvr>
                                        <p:cTn id="109" dur="1000" fill="hold"/>
                                        <p:tgtEl>
                                          <p:spTgt spid="60"/>
                                        </p:tgtEl>
                                        <p:attrNameLst>
                                          <p:attrName>ppt_h</p:attrName>
                                        </p:attrNameLst>
                                      </p:cBhvr>
                                      <p:tavLst>
                                        <p:tav tm="0">
                                          <p:val>
                                            <p:fltVal val="0"/>
                                          </p:val>
                                        </p:tav>
                                        <p:tav tm="100000">
                                          <p:val>
                                            <p:strVal val="#ppt_h"/>
                                          </p:val>
                                        </p:tav>
                                      </p:tavLst>
                                    </p:anim>
                                    <p:animEffect transition="in" filter="fade">
                                      <p:cBhvr>
                                        <p:cTn id="110" dur="1000"/>
                                        <p:tgtEl>
                                          <p:spTgt spid="60"/>
                                        </p:tgtEl>
                                      </p:cBhvr>
                                    </p:animEffect>
                                  </p:childTnLst>
                                </p:cTn>
                              </p:par>
                              <p:par>
                                <p:cTn id="111" presetID="64" presetClass="path" presetSubtype="0" fill="hold" grpId="2" nodeType="withEffect">
                                  <p:stCondLst>
                                    <p:cond delay="200"/>
                                  </p:stCondLst>
                                  <p:childTnLst>
                                    <p:animMotion origin="layout" path="M -2.5E-6 1.7284E-6 L 0.19358 -0.5429 " pathEditMode="relative" rAng="0" ptsTypes="AA">
                                      <p:cBhvr>
                                        <p:cTn id="112" dur="1000" spd="-100000" fill="hold"/>
                                        <p:tgtEl>
                                          <p:spTgt spid="60"/>
                                        </p:tgtEl>
                                        <p:attrNameLst>
                                          <p:attrName>ppt_x</p:attrName>
                                          <p:attrName>ppt_y</p:attrName>
                                        </p:attrNameLst>
                                      </p:cBhvr>
                                      <p:rCtr x="9670" y="-27160"/>
                                    </p:animMotion>
                                  </p:childTnLst>
                                </p:cTn>
                              </p:par>
                            </p:childTnLst>
                          </p:cTn>
                        </p:par>
                        <p:par>
                          <p:cTn id="113" fill="hold">
                            <p:stCondLst>
                              <p:cond delay="1400"/>
                            </p:stCondLst>
                            <p:childTnLst>
                              <p:par>
                                <p:cTn id="114" presetID="10" presetClass="entr" presetSubtype="0" fill="hold" grpId="0" nodeType="afterEffect">
                                  <p:stCondLst>
                                    <p:cond delay="0"/>
                                  </p:stCondLst>
                                  <p:iterate type="lt">
                                    <p:tmPct val="0"/>
                                  </p:iterate>
                                  <p:childTnLst>
                                    <p:set>
                                      <p:cBhvr>
                                        <p:cTn id="115" dur="1" fill="hold">
                                          <p:stCondLst>
                                            <p:cond delay="0"/>
                                          </p:stCondLst>
                                        </p:cTn>
                                        <p:tgtEl>
                                          <p:spTgt spid="45"/>
                                        </p:tgtEl>
                                        <p:attrNameLst>
                                          <p:attrName>style.visibility</p:attrName>
                                        </p:attrNameLst>
                                      </p:cBhvr>
                                      <p:to>
                                        <p:strVal val="visible"/>
                                      </p:to>
                                    </p:set>
                                    <p:animEffect transition="in" filter="fade">
                                      <p:cBhvr>
                                        <p:cTn id="116" dur="500"/>
                                        <p:tgtEl>
                                          <p:spTgt spid="45"/>
                                        </p:tgtEl>
                                      </p:cBhvr>
                                    </p:animEffect>
                                  </p:childTnLst>
                                </p:cTn>
                              </p:par>
                            </p:childTnLst>
                          </p:cTn>
                        </p:par>
                        <p:par>
                          <p:cTn id="117" fill="hold">
                            <p:stCondLst>
                              <p:cond delay="1900"/>
                            </p:stCondLst>
                            <p:childTnLst>
                              <p:par>
                                <p:cTn id="118" presetID="34" presetClass="emph" presetSubtype="0" fill="hold" grpId="1" nodeType="afterEffect">
                                  <p:stCondLst>
                                    <p:cond delay="0"/>
                                  </p:stCondLst>
                                  <p:iterate type="lt">
                                    <p:tmPct val="10000"/>
                                  </p:iterate>
                                  <p:childTnLst>
                                    <p:animMotion origin="layout" path="M 3.33333E-6 -2.83951E-6 L 3.33333E-6 -0.07222 " pathEditMode="relative" rAng="0" ptsTypes="AA">
                                      <p:cBhvr>
                                        <p:cTn id="119" dur="250" accel="50000" decel="50000" autoRev="1" fill="hold">
                                          <p:stCondLst>
                                            <p:cond delay="0"/>
                                          </p:stCondLst>
                                        </p:cTn>
                                        <p:tgtEl>
                                          <p:spTgt spid="45"/>
                                        </p:tgtEl>
                                        <p:attrNameLst>
                                          <p:attrName>ppt_x</p:attrName>
                                          <p:attrName>ppt_y</p:attrName>
                                        </p:attrNameLst>
                                      </p:cBhvr>
                                      <p:rCtr x="0" y="-3611"/>
                                    </p:animMotion>
                                    <p:animRot by="1500000">
                                      <p:cBhvr>
                                        <p:cTn id="120" dur="125" fill="hold">
                                          <p:stCondLst>
                                            <p:cond delay="0"/>
                                          </p:stCondLst>
                                        </p:cTn>
                                        <p:tgtEl>
                                          <p:spTgt spid="45"/>
                                        </p:tgtEl>
                                        <p:attrNameLst>
                                          <p:attrName>r</p:attrName>
                                        </p:attrNameLst>
                                      </p:cBhvr>
                                    </p:animRot>
                                    <p:animRot by="-1500000">
                                      <p:cBhvr>
                                        <p:cTn id="121" dur="125" fill="hold">
                                          <p:stCondLst>
                                            <p:cond delay="125"/>
                                          </p:stCondLst>
                                        </p:cTn>
                                        <p:tgtEl>
                                          <p:spTgt spid="45"/>
                                        </p:tgtEl>
                                        <p:attrNameLst>
                                          <p:attrName>r</p:attrName>
                                        </p:attrNameLst>
                                      </p:cBhvr>
                                    </p:animRot>
                                    <p:animRot by="-1500000">
                                      <p:cBhvr>
                                        <p:cTn id="122" dur="125" fill="hold">
                                          <p:stCondLst>
                                            <p:cond delay="250"/>
                                          </p:stCondLst>
                                        </p:cTn>
                                        <p:tgtEl>
                                          <p:spTgt spid="45"/>
                                        </p:tgtEl>
                                        <p:attrNameLst>
                                          <p:attrName>r</p:attrName>
                                        </p:attrNameLst>
                                      </p:cBhvr>
                                    </p:animRot>
                                    <p:animRot by="1500000">
                                      <p:cBhvr>
                                        <p:cTn id="123" dur="125" fill="hold">
                                          <p:stCondLst>
                                            <p:cond delay="375"/>
                                          </p:stCondLst>
                                        </p:cTn>
                                        <p:tgtEl>
                                          <p:spTgt spid="45"/>
                                        </p:tgtEl>
                                        <p:attrNameLst>
                                          <p:attrName>r</p:attrName>
                                        </p:attrNameLst>
                                      </p:cBhvr>
                                    </p:animRot>
                                  </p:childTnLst>
                                </p:cTn>
                              </p:par>
                              <p:par>
                                <p:cTn id="124" presetID="42" presetClass="entr" presetSubtype="0" fill="hold" grpId="0" nodeType="withEffect">
                                  <p:stCondLst>
                                    <p:cond delay="0"/>
                                  </p:stCondLst>
                                  <p:childTnLst>
                                    <p:set>
                                      <p:cBhvr>
                                        <p:cTn id="125" dur="1" fill="hold">
                                          <p:stCondLst>
                                            <p:cond delay="0"/>
                                          </p:stCondLst>
                                        </p:cTn>
                                        <p:tgtEl>
                                          <p:spTgt spid="2"/>
                                        </p:tgtEl>
                                        <p:attrNameLst>
                                          <p:attrName>style.visibility</p:attrName>
                                        </p:attrNameLst>
                                      </p:cBhvr>
                                      <p:to>
                                        <p:strVal val="visible"/>
                                      </p:to>
                                    </p:set>
                                    <p:animEffect transition="in" filter="fade">
                                      <p:cBhvr>
                                        <p:cTn id="126" dur="1000"/>
                                        <p:tgtEl>
                                          <p:spTgt spid="2"/>
                                        </p:tgtEl>
                                      </p:cBhvr>
                                    </p:animEffect>
                                    <p:anim calcmode="lin" valueType="num">
                                      <p:cBhvr>
                                        <p:cTn id="127" dur="1000" fill="hold"/>
                                        <p:tgtEl>
                                          <p:spTgt spid="2"/>
                                        </p:tgtEl>
                                        <p:attrNameLst>
                                          <p:attrName>ppt_x</p:attrName>
                                        </p:attrNameLst>
                                      </p:cBhvr>
                                      <p:tavLst>
                                        <p:tav tm="0">
                                          <p:val>
                                            <p:strVal val="#ppt_x"/>
                                          </p:val>
                                        </p:tav>
                                        <p:tav tm="100000">
                                          <p:val>
                                            <p:strVal val="#ppt_x"/>
                                          </p:val>
                                        </p:tav>
                                      </p:tavLst>
                                    </p:anim>
                                    <p:anim calcmode="lin" valueType="num">
                                      <p:cBhvr>
                                        <p:cTn id="128" dur="1000" fill="hold"/>
                                        <p:tgtEl>
                                          <p:spTgt spid="2"/>
                                        </p:tgtEl>
                                        <p:attrNameLst>
                                          <p:attrName>ppt_y</p:attrName>
                                        </p:attrNameLst>
                                      </p:cBhvr>
                                      <p:tavLst>
                                        <p:tav tm="0">
                                          <p:val>
                                            <p:strVal val="#ppt_y+.1"/>
                                          </p:val>
                                        </p:tav>
                                        <p:tav tm="100000">
                                          <p:val>
                                            <p:strVal val="#ppt_y"/>
                                          </p:val>
                                        </p:tav>
                                      </p:tavLst>
                                    </p:anim>
                                  </p:childTnLst>
                                </p:cTn>
                              </p:par>
                            </p:childTnLst>
                          </p:cTn>
                        </p:par>
                        <p:par>
                          <p:cTn id="129" fill="hold">
                            <p:stCondLst>
                              <p:cond delay="2900"/>
                            </p:stCondLst>
                            <p:childTnLst>
                              <p:par>
                                <p:cTn id="130" presetID="41" presetClass="entr" presetSubtype="0" fill="hold" grpId="0" nodeType="afterEffect">
                                  <p:stCondLst>
                                    <p:cond delay="0"/>
                                  </p:stCondLst>
                                  <p:iterate type="lt">
                                    <p:tmPct val="10000"/>
                                  </p:iterate>
                                  <p:childTnLst>
                                    <p:set>
                                      <p:cBhvr>
                                        <p:cTn id="131" dur="1" fill="hold">
                                          <p:stCondLst>
                                            <p:cond delay="0"/>
                                          </p:stCondLst>
                                        </p:cTn>
                                        <p:tgtEl>
                                          <p:spTgt spid="58"/>
                                        </p:tgtEl>
                                        <p:attrNameLst>
                                          <p:attrName>style.visibility</p:attrName>
                                        </p:attrNameLst>
                                      </p:cBhvr>
                                      <p:to>
                                        <p:strVal val="visible"/>
                                      </p:to>
                                    </p:set>
                                    <p:anim calcmode="lin" valueType="num">
                                      <p:cBhvr>
                                        <p:cTn id="13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33" dur="500" fill="hold"/>
                                        <p:tgtEl>
                                          <p:spTgt spid="58"/>
                                        </p:tgtEl>
                                        <p:attrNameLst>
                                          <p:attrName>ppt_y</p:attrName>
                                        </p:attrNameLst>
                                      </p:cBhvr>
                                      <p:tavLst>
                                        <p:tav tm="0">
                                          <p:val>
                                            <p:strVal val="#ppt_y"/>
                                          </p:val>
                                        </p:tav>
                                        <p:tav tm="100000">
                                          <p:val>
                                            <p:strVal val="#ppt_y"/>
                                          </p:val>
                                        </p:tav>
                                      </p:tavLst>
                                    </p:anim>
                                    <p:anim calcmode="lin" valueType="num">
                                      <p:cBhvr>
                                        <p:cTn id="13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3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36" dur="500" tmFilter="0,0; .5, 1; 1, 1"/>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37" grpId="2" animBg="1"/>
      <p:bldP spid="44" grpId="0" animBg="1"/>
      <p:bldP spid="44" grpId="1" animBg="1"/>
      <p:bldP spid="44" grpId="2" animBg="1"/>
      <p:bldP spid="45" grpId="0"/>
      <p:bldP spid="45" grpId="1"/>
      <p:bldP spid="46" grpId="0" animBg="1"/>
      <p:bldP spid="46" grpId="1" animBg="1"/>
      <p:bldP spid="46" grpId="2" animBg="1"/>
      <p:bldP spid="53" grpId="0" animBg="1"/>
      <p:bldP spid="53" grpId="1" animBg="1"/>
      <p:bldP spid="53" grpId="2" animBg="1"/>
      <p:bldP spid="57" grpId="0" animBg="1"/>
      <p:bldP spid="57" grpId="1" animBg="1"/>
      <p:bldP spid="57" grpId="2" animBg="1"/>
      <p:bldP spid="60" grpId="0" animBg="1"/>
      <p:bldP spid="60" grpId="1" animBg="1"/>
      <p:bldP spid="60" grpId="2" animBg="1"/>
      <p:bldP spid="58" grpId="0"/>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SELECTED" val="True"/>
</p:tagLst>
</file>

<file path=ppt/tags/tag2.xml><?xml version="1.0" encoding="utf-8"?>
<p:tagLst xmlns:a="http://schemas.openxmlformats.org/drawingml/2006/main" xmlns:r="http://schemas.openxmlformats.org/officeDocument/2006/relationships" xmlns:p="http://schemas.openxmlformats.org/presentationml/2006/main">
  <p:tag name="SELECTED" val="True"/>
</p:tagLst>
</file>

<file path=ppt/tags/tag3.xml><?xml version="1.0" encoding="utf-8"?>
<p:tagLst xmlns:a="http://schemas.openxmlformats.org/drawingml/2006/main" xmlns:r="http://schemas.openxmlformats.org/officeDocument/2006/relationships" xmlns:p="http://schemas.openxmlformats.org/presentationml/2006/main">
  <p:tag name="SELECTED" val="True"/>
</p:tagLst>
</file>

<file path=ppt/tags/tag4.xml><?xml version="1.0" encoding="utf-8"?>
<p:tagLst xmlns:a="http://schemas.openxmlformats.org/drawingml/2006/main" xmlns:r="http://schemas.openxmlformats.org/officeDocument/2006/relationships" xmlns:p="http://schemas.openxmlformats.org/presentationml/2006/main">
  <p:tag name="SELECTED" val="True"/>
</p:tagLst>
</file>

<file path=ppt/tags/tag5.xml><?xml version="1.0" encoding="utf-8"?>
<p:tagLst xmlns:a="http://schemas.openxmlformats.org/drawingml/2006/main" xmlns:r="http://schemas.openxmlformats.org/officeDocument/2006/relationships" xmlns:p="http://schemas.openxmlformats.org/presentationml/2006/main">
  <p:tag name="SELECTED" val="True"/>
</p:tagLst>
</file>

<file path=ppt/tags/tag6.xml><?xml version="1.0" encoding="utf-8"?>
<p:tagLst xmlns:a="http://schemas.openxmlformats.org/drawingml/2006/main" xmlns:r="http://schemas.openxmlformats.org/officeDocument/2006/relationships" xmlns:p="http://schemas.openxmlformats.org/presentationml/2006/main">
  <p:tag name="SELECTED" val="True"/>
</p:tagLst>
</file>

<file path=ppt/tags/tag7.xml><?xml version="1.0" encoding="utf-8"?>
<p:tagLst xmlns:a="http://schemas.openxmlformats.org/drawingml/2006/main" xmlns:r="http://schemas.openxmlformats.org/officeDocument/2006/relationships" xmlns:p="http://schemas.openxmlformats.org/presentationml/2006/main">
  <p:tag name="SELECTED" val="True"/>
</p:tagLst>
</file>

<file path=ppt/tags/tag8.xml><?xml version="1.0" encoding="utf-8"?>
<p:tagLst xmlns:a="http://schemas.openxmlformats.org/drawingml/2006/main" xmlns:r="http://schemas.openxmlformats.org/officeDocument/2006/relationships" xmlns:p="http://schemas.openxmlformats.org/presentationml/2006/main">
  <p:tag name="SELECTED" val="True"/>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488</TotalTime>
  <Words>742</Words>
  <Application>Microsoft Office PowerPoint</Application>
  <PresentationFormat>全屏显示(16:9)</PresentationFormat>
  <Paragraphs>158</Paragraphs>
  <Slides>9</Slides>
  <Notes>9</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9</vt:i4>
      </vt:variant>
    </vt:vector>
  </HeadingPairs>
  <TitlesOfParts>
    <vt:vector size="20" baseType="lpstr">
      <vt:lpstr>黑体</vt:lpstr>
      <vt:lpstr>幼圆</vt:lpstr>
      <vt:lpstr>华文琥珀</vt:lpstr>
      <vt:lpstr>Earth</vt:lpstr>
      <vt:lpstr>Consolas</vt:lpstr>
      <vt:lpstr>Watford DB</vt:lpstr>
      <vt:lpstr>Calibri</vt:lpstr>
      <vt:lpstr>楷体</vt:lpstr>
      <vt:lpstr>Segoe UI Black</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www.microsoft.com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1111111111</dc:title>
  <dc:creator>User</dc:creator>
  <cp:lastModifiedBy>邓 新宇</cp:lastModifiedBy>
  <cp:revision>74</cp:revision>
  <dcterms:created xsi:type="dcterms:W3CDTF">2015-01-23T04:02:45Z</dcterms:created>
  <dcterms:modified xsi:type="dcterms:W3CDTF">2020-11-08T08:41:43Z</dcterms:modified>
</cp:coreProperties>
</file>

<file path=docProps/thumbnail.jpeg>
</file>